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7" r:id="rId3"/>
    <p:sldId id="258" r:id="rId4"/>
    <p:sldId id="259" r:id="rId5"/>
    <p:sldId id="263" r:id="rId6"/>
    <p:sldId id="260" r:id="rId7"/>
    <p:sldId id="261" r:id="rId8"/>
    <p:sldId id="262" r:id="rId9"/>
    <p:sldId id="264" r:id="rId10"/>
    <p:sldId id="265" r:id="rId11"/>
    <p:sldId id="266" r:id="rId12"/>
    <p:sldId id="268" r:id="rId13"/>
    <p:sldId id="271" r:id="rId14"/>
    <p:sldId id="269" r:id="rId15"/>
    <p:sldId id="270" r:id="rId16"/>
    <p:sldId id="273" r:id="rId17"/>
    <p:sldId id="267" r:id="rId18"/>
    <p:sldId id="282" r:id="rId19"/>
    <p:sldId id="283" r:id="rId20"/>
    <p:sldId id="284" r:id="rId21"/>
    <p:sldId id="285" r:id="rId22"/>
    <p:sldId id="287" r:id="rId23"/>
    <p:sldId id="299" r:id="rId24"/>
    <p:sldId id="286" r:id="rId25"/>
    <p:sldId id="289" r:id="rId26"/>
    <p:sldId id="290" r:id="rId27"/>
    <p:sldId id="288" r:id="rId28"/>
    <p:sldId id="291" r:id="rId29"/>
    <p:sldId id="292" r:id="rId30"/>
    <p:sldId id="293" r:id="rId31"/>
    <p:sldId id="272" r:id="rId32"/>
    <p:sldId id="274" r:id="rId33"/>
    <p:sldId id="294" r:id="rId34"/>
    <p:sldId id="295" r:id="rId35"/>
    <p:sldId id="296" r:id="rId36"/>
    <p:sldId id="297" r:id="rId37"/>
    <p:sldId id="298" r:id="rId38"/>
    <p:sldId id="278" r:id="rId39"/>
    <p:sldId id="281" r:id="rId40"/>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extLst>
    <p:ext uri="{EFAFB233-063F-42B5-8137-9DF3F51BA10A}">
      <p15:sldGuideLst xmlns:p15="http://schemas.microsoft.com/office/powerpoint/2012/main" xmlns="">
        <p15:guide id="1" orient="horz" pos="1656">
          <p15:clr>
            <a:srgbClr val="A4A3A4"/>
          </p15:clr>
        </p15:guide>
        <p15:guide id="2" pos="294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68" y="-112"/>
      </p:cViewPr>
      <p:guideLst>
        <p:guide orient="horz" pos="1656"/>
        <p:guide pos="29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1143000" y="685800"/>
            <a:ext cx="4572000" cy="3429000"/>
          </a:xfrm>
          <a:prstGeom prst="rect">
            <a:avLst/>
          </a:prstGeom>
        </p:spPr>
        <p:txBody>
          <a:bodyPr/>
          <a:lstStyle/>
          <a:p>
            <a:endParaRPr/>
          </a:p>
        </p:txBody>
      </p:sp>
      <p:sp>
        <p:nvSpPr>
          <p:cNvPr id="136" name="Shape 13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127007087"/>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ClrTx/>
              <a:buSzTx/>
              <a:buFontTx/>
              <a:buNone/>
              <a:defRPr sz="1800" b="0">
                <a:solidFill>
                  <a:srgbClr val="000000"/>
                </a:solidFill>
                <a:uFillTx/>
                <a:latin typeface="+mn-lt"/>
                <a:ea typeface="+mn-ea"/>
                <a:cs typeface="+mn-cs"/>
                <a:sym typeface="Gill Sans"/>
              </a:defRPr>
            </a:lvl2pPr>
            <a:lvl3pPr marL="0" indent="0" algn="ctr">
              <a:lnSpc>
                <a:spcPct val="100000"/>
              </a:lnSpc>
              <a:buClrTx/>
              <a:buSzTx/>
              <a:buFontTx/>
              <a:buNone/>
              <a:defRPr sz="1800" b="0">
                <a:solidFill>
                  <a:srgbClr val="000000"/>
                </a:solidFill>
                <a:uFillTx/>
                <a:latin typeface="+mn-lt"/>
                <a:ea typeface="+mn-ea"/>
                <a:cs typeface="+mn-cs"/>
                <a:sym typeface="Gill Sans"/>
              </a:defRPr>
            </a:lvl3pPr>
            <a:lvl4pPr marL="0" indent="0" algn="ctr">
              <a:lnSpc>
                <a:spcPct val="100000"/>
              </a:lnSpc>
              <a:buClrTx/>
              <a:buSzTx/>
              <a:buFontTx/>
              <a:buNone/>
              <a:defRPr sz="1800" b="0">
                <a:solidFill>
                  <a:srgbClr val="000000"/>
                </a:solidFill>
                <a:uFillTx/>
                <a:latin typeface="+mn-lt"/>
                <a:ea typeface="+mn-ea"/>
                <a:cs typeface="+mn-cs"/>
                <a:sym typeface="Gill Sans"/>
              </a:defRPr>
            </a:lvl4pPr>
            <a:lvl5pPr marL="0" indent="0" algn="ctr">
              <a:lnSpc>
                <a:spcPct val="100000"/>
              </a:lnSpc>
              <a:buClrTx/>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hape 46"/>
          <p:cNvSpPr>
            <a:spLocks noGrp="1"/>
          </p:cNvSpPr>
          <p:nvPr>
            <p:ph type="sldNum" sz="quarter" idx="2"/>
          </p:nvPr>
        </p:nvSpPr>
        <p:spPr>
          <a:xfrm>
            <a:off x="8599785" y="514350"/>
            <a:ext cx="355005" cy="342901"/>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
        <p:nvSpPr>
          <p:cNvPr id="47" name="Shape 47"/>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8" name="Shape 48"/>
          <p:cNvSpPr>
            <a:spLocks noGrp="1"/>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xmlns:p14="http://schemas.microsoft.com/office/powerpoint/2010/mai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39" name="Shape 13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40"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41" name="Shape 141"/>
          <p:cNvSpPr>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200"/>
            </a:pPr>
            <a:r>
              <a:rPr dirty="0"/>
              <a:t>DATA SCIENCE</a:t>
            </a:r>
          </a:p>
          <a:p>
            <a:pPr>
              <a:lnSpc>
                <a:spcPct val="70000"/>
              </a:lnSpc>
              <a:defRPr sz="4100"/>
            </a:pPr>
            <a:r>
              <a:rPr dirty="0"/>
              <a:t>1</a:t>
            </a:r>
            <a:r>
              <a:rPr lang="en-AU" dirty="0"/>
              <a:t>0</a:t>
            </a:r>
            <a:r>
              <a:rPr dirty="0"/>
              <a:t> WEEK PART TIME COURSE</a:t>
            </a:r>
          </a:p>
          <a:p>
            <a:pPr>
              <a:lnSpc>
                <a:spcPct val="70000"/>
              </a:lnSpc>
              <a:defRPr sz="4100"/>
            </a:pPr>
            <a:endParaRPr dirty="0"/>
          </a:p>
          <a:p>
            <a:pPr>
              <a:lnSpc>
                <a:spcPct val="70000"/>
              </a:lnSpc>
              <a:defRPr sz="4100"/>
            </a:pPr>
            <a:r>
              <a:rPr dirty="0"/>
              <a:t>Week </a:t>
            </a:r>
            <a:r>
              <a:rPr lang="en-AU" dirty="0"/>
              <a:t>3</a:t>
            </a:r>
            <a:r>
              <a:rPr dirty="0" smtClean="0"/>
              <a:t> </a:t>
            </a:r>
            <a:r>
              <a:rPr dirty="0"/>
              <a:t>- Regression</a:t>
            </a:r>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0" name="Shape 20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1" name="Shape 20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2" name="Shape 20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3" name="Shape 20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204" name="Shape 204"/>
          <p:cNvSpPr>
            <a:spLocks noGrp="1"/>
          </p:cNvSpPr>
          <p:nvPr>
            <p:ph type="title"/>
          </p:nvPr>
        </p:nvSpPr>
        <p:spPr>
          <a:prstGeom prst="rect">
            <a:avLst/>
          </a:prstGeom>
        </p:spPr>
        <p:txBody>
          <a:bodyPr/>
          <a:lstStyle/>
          <a:p>
            <a:r>
              <a:t>LINEAR REGRESSION</a:t>
            </a:r>
          </a:p>
        </p:txBody>
      </p:sp>
      <p:sp>
        <p:nvSpPr>
          <p:cNvPr id="205" name="Shape 205"/>
          <p:cNvSpPr/>
          <p:nvPr/>
        </p:nvSpPr>
        <p:spPr>
          <a:xfrm>
            <a:off x="454024" y="1429572"/>
            <a:ext cx="8455027" cy="14541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We want to model a linear relationship (think straight line) between our target variable y and our input variable x.</a:t>
            </a:r>
          </a:p>
          <a:p>
            <a:pPr marR="65828" algn="l" defTabSz="914400">
              <a:lnSpc>
                <a:spcPts val="2400"/>
              </a:lnSpc>
              <a:spcBef>
                <a:spcPts val="700"/>
              </a:spcBef>
              <a:defRPr sz="2000" b="0"/>
            </a:pPr>
            <a:endParaRPr/>
          </a:p>
          <a:p>
            <a:pPr marR="65828" defTabSz="914400">
              <a:lnSpc>
                <a:spcPts val="2400"/>
              </a:lnSpc>
              <a:spcBef>
                <a:spcPts val="700"/>
              </a:spcBef>
              <a:defRPr sz="3000" b="0"/>
            </a:pPr>
            <a:r>
              <a:t>y=Xβ+ϵ</a:t>
            </a:r>
          </a:p>
        </p:txBody>
      </p:sp>
    </p:spTree>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8" name="Shape 20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9" name="Shape 20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0" name="Shape 21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1" name="Shape 21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
        <p:nvSpPr>
          <p:cNvPr id="212" name="Shape 212"/>
          <p:cNvSpPr>
            <a:spLocks noGrp="1"/>
          </p:cNvSpPr>
          <p:nvPr>
            <p:ph type="title"/>
          </p:nvPr>
        </p:nvSpPr>
        <p:spPr>
          <a:prstGeom prst="rect">
            <a:avLst/>
          </a:prstGeom>
        </p:spPr>
        <p:txBody>
          <a:bodyPr/>
          <a:lstStyle/>
          <a:p>
            <a:r>
              <a:t>LINEAR REGRESSION</a:t>
            </a:r>
          </a:p>
        </p:txBody>
      </p:sp>
      <p:sp>
        <p:nvSpPr>
          <p:cNvPr id="213" name="Shape 213"/>
          <p:cNvSpPr/>
          <p:nvPr/>
        </p:nvSpPr>
        <p:spPr>
          <a:xfrm>
            <a:off x="454024" y="1226372"/>
            <a:ext cx="8455027" cy="384428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defTabSz="914400">
              <a:lnSpc>
                <a:spcPts val="2400"/>
              </a:lnSpc>
              <a:spcBef>
                <a:spcPts val="700"/>
              </a:spcBef>
              <a:defRPr sz="3000" b="0"/>
            </a:pPr>
            <a:endParaRPr/>
          </a:p>
          <a:p>
            <a:pPr marR="65828" defTabSz="914400">
              <a:lnSpc>
                <a:spcPts val="2400"/>
              </a:lnSpc>
              <a:spcBef>
                <a:spcPts val="700"/>
              </a:spcBef>
              <a:defRPr sz="3000" b="0"/>
            </a:pPr>
            <a:r>
              <a:t>y=Xβ+ϵ</a:t>
            </a:r>
          </a:p>
          <a:p>
            <a:pPr marR="65828" defTabSz="914400">
              <a:lnSpc>
                <a:spcPts val="2400"/>
              </a:lnSpc>
              <a:spcBef>
                <a:spcPts val="700"/>
              </a:spcBef>
              <a:defRPr sz="3000" b="0"/>
            </a:pPr>
            <a:endParaRPr/>
          </a:p>
          <a:p>
            <a:pPr marL="259715" marR="65828" indent="-219075" algn="l" defTabSz="914400">
              <a:lnSpc>
                <a:spcPts val="2400"/>
              </a:lnSpc>
              <a:spcBef>
                <a:spcPts val="700"/>
              </a:spcBef>
              <a:buClr>
                <a:srgbClr val="000000"/>
              </a:buClr>
              <a:buSzPct val="69000"/>
              <a:buFont typeface="Lucida Grande"/>
              <a:buChar char="‣"/>
              <a:defRPr sz="2000" b="0"/>
            </a:pPr>
            <a:r>
              <a:t>y = target variable</a:t>
            </a:r>
          </a:p>
          <a:p>
            <a:pPr marL="259715" marR="65828" indent="-219075" algn="l" defTabSz="914400">
              <a:lnSpc>
                <a:spcPts val="2400"/>
              </a:lnSpc>
              <a:spcBef>
                <a:spcPts val="700"/>
              </a:spcBef>
              <a:buClr>
                <a:srgbClr val="000000"/>
              </a:buClr>
              <a:buSzPct val="69000"/>
              <a:buFont typeface="Lucida Grande"/>
              <a:buChar char="‣"/>
              <a:defRPr sz="2000" b="0"/>
            </a:pPr>
            <a:r>
              <a:t>X = input variable</a:t>
            </a:r>
          </a:p>
          <a:p>
            <a:pPr marL="259715" marR="65828" indent="-219075" algn="l" defTabSz="914400">
              <a:lnSpc>
                <a:spcPts val="2400"/>
              </a:lnSpc>
              <a:spcBef>
                <a:spcPts val="700"/>
              </a:spcBef>
              <a:buClr>
                <a:srgbClr val="000000"/>
              </a:buClr>
              <a:buSzPct val="69000"/>
              <a:buFont typeface="Lucida Grande"/>
              <a:buChar char="‣"/>
              <a:defRPr sz="2000" b="0"/>
            </a:pPr>
            <a:r>
              <a:t>β = coefficients</a:t>
            </a:r>
          </a:p>
          <a:p>
            <a:pPr marL="259715" marR="65828" indent="-219075" algn="l" defTabSz="914400">
              <a:lnSpc>
                <a:spcPts val="2400"/>
              </a:lnSpc>
              <a:spcBef>
                <a:spcPts val="700"/>
              </a:spcBef>
              <a:buClr>
                <a:srgbClr val="000000"/>
              </a:buClr>
              <a:buSzPct val="69000"/>
              <a:buFont typeface="Lucida Grande"/>
              <a:buChar char="‣"/>
              <a:defRPr sz="2000" b="0"/>
            </a:pPr>
            <a:r>
              <a:t>ϵ = error term</a:t>
            </a:r>
          </a:p>
          <a:p>
            <a:pPr marR="65828" algn="l" defTabSz="914400">
              <a:lnSpc>
                <a:spcPts val="2400"/>
              </a:lnSpc>
              <a:spcBef>
                <a:spcPts val="700"/>
              </a:spcBef>
              <a:defRPr sz="2000" b="0"/>
            </a:pPr>
            <a:endParaRPr/>
          </a:p>
          <a:p>
            <a:pPr marR="65828" algn="l" defTabSz="914400">
              <a:lnSpc>
                <a:spcPts val="2400"/>
              </a:lnSpc>
              <a:spcBef>
                <a:spcPts val="700"/>
              </a:spcBef>
              <a:defRPr sz="2000" b="0"/>
            </a:pPr>
            <a:r>
              <a:t>Note, one of our input variables can be 1 so we have an intercept parameter</a:t>
            </a:r>
          </a:p>
        </p:txBody>
      </p:sp>
    </p:spTree>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4" name="Shape 22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5" name="Shape 225"/>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FLAKEY UNRELIABLE REGRESSION</a:t>
            </a:r>
            <a:endParaRPr dirty="0"/>
          </a:p>
        </p:txBody>
      </p:sp>
      <p:sp>
        <p:nvSpPr>
          <p:cNvPr id="226" name="Shape 226"/>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3" name="Shape 2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4" name="Shape 2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5" name="Shape 2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6" name="Shape 25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257" name="Shape 257"/>
          <p:cNvSpPr>
            <a:spLocks noGrp="1"/>
          </p:cNvSpPr>
          <p:nvPr>
            <p:ph type="title"/>
          </p:nvPr>
        </p:nvSpPr>
        <p:spPr>
          <a:prstGeom prst="rect">
            <a:avLst/>
          </a:prstGeom>
        </p:spPr>
        <p:txBody>
          <a:bodyPr/>
          <a:lstStyle/>
          <a:p>
            <a:r>
              <a:t>ORDINARY LEAST SQUARES</a:t>
            </a:r>
          </a:p>
        </p:txBody>
      </p:sp>
      <p:pic>
        <p:nvPicPr>
          <p:cNvPr id="258" name="pasted-image.png"/>
          <p:cNvPicPr>
            <a:picLocks noChangeAspect="1"/>
          </p:cNvPicPr>
          <p:nvPr/>
        </p:nvPicPr>
        <p:blipFill>
          <a:blip r:embed="rId2">
            <a:extLst/>
          </a:blip>
          <a:stretch>
            <a:fillRect/>
          </a:stretch>
        </p:blipFill>
        <p:spPr>
          <a:xfrm>
            <a:off x="2216123" y="1211262"/>
            <a:ext cx="4930829" cy="3957638"/>
          </a:xfrm>
          <a:prstGeom prst="rect">
            <a:avLst/>
          </a:prstGeom>
          <a:ln w="25400"/>
        </p:spPr>
      </p:pic>
    </p:spTree>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9" name="Shape 22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0" name="Shape 23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1" name="Shape 23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2" name="Shape 23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233" name="Shape 233"/>
          <p:cNvSpPr>
            <a:spLocks noGrp="1"/>
          </p:cNvSpPr>
          <p:nvPr>
            <p:ph type="title"/>
          </p:nvPr>
        </p:nvSpPr>
        <p:spPr>
          <a:prstGeom prst="rect">
            <a:avLst/>
          </a:prstGeom>
        </p:spPr>
        <p:txBody>
          <a:bodyPr/>
          <a:lstStyle/>
          <a:p>
            <a:r>
              <a:t>ORDINARY LEAST SQUARES</a:t>
            </a:r>
          </a:p>
        </p:txBody>
      </p:sp>
      <p:sp>
        <p:nvSpPr>
          <p:cNvPr id="234" name="Shape 234"/>
          <p:cNvSpPr/>
          <p:nvPr/>
        </p:nvSpPr>
        <p:spPr>
          <a:xfrm>
            <a:off x="454024" y="1226372"/>
            <a:ext cx="8455027" cy="2945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defTabSz="914400">
              <a:lnSpc>
                <a:spcPts val="2400"/>
              </a:lnSpc>
              <a:spcBef>
                <a:spcPts val="700"/>
              </a:spcBef>
              <a:defRPr sz="3000" b="0"/>
            </a:pPr>
            <a:endParaRPr/>
          </a:p>
          <a:p>
            <a:pPr marR="65828" defTabSz="914400">
              <a:lnSpc>
                <a:spcPts val="2400"/>
              </a:lnSpc>
              <a:spcBef>
                <a:spcPts val="700"/>
              </a:spcBef>
              <a:defRPr sz="3000" b="0"/>
            </a:pPr>
            <a:r>
              <a:t>y=Xβ+ϵ</a:t>
            </a:r>
          </a:p>
          <a:p>
            <a:pPr marR="65828" defTabSz="914400">
              <a:lnSpc>
                <a:spcPts val="2400"/>
              </a:lnSpc>
              <a:spcBef>
                <a:spcPts val="700"/>
              </a:spcBef>
              <a:defRPr sz="3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r>
              <a:t>Basically, what we are trying to do is minimise the Residual Sum of Squares. This is the Sum of the squared difference between our observed value and the value from the model</a:t>
            </a:r>
          </a:p>
        </p:txBody>
      </p:sp>
      <p:pic>
        <p:nvPicPr>
          <p:cNvPr id="235" name="pasted-image.png"/>
          <p:cNvPicPr>
            <a:picLocks noChangeAspect="1"/>
          </p:cNvPicPr>
          <p:nvPr/>
        </p:nvPicPr>
        <p:blipFill>
          <a:blip r:embed="rId2">
            <a:extLst/>
          </a:blip>
          <a:stretch>
            <a:fillRect/>
          </a:stretch>
        </p:blipFill>
        <p:spPr>
          <a:xfrm>
            <a:off x="1607877" y="1325562"/>
            <a:ext cx="6147321" cy="1624591"/>
          </a:xfrm>
          <a:prstGeom prst="rect">
            <a:avLst/>
          </a:prstGeom>
          <a:ln w="25400"/>
        </p:spPr>
      </p:pic>
    </p:spTree>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8" name="Shape 23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9" name="Shape 23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0" name="Shape 24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1" name="Shape 24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242" name="Shape 242"/>
          <p:cNvSpPr>
            <a:spLocks noGrp="1"/>
          </p:cNvSpPr>
          <p:nvPr>
            <p:ph type="title"/>
          </p:nvPr>
        </p:nvSpPr>
        <p:spPr>
          <a:prstGeom prst="rect">
            <a:avLst/>
          </a:prstGeom>
        </p:spPr>
        <p:txBody>
          <a:bodyPr/>
          <a:lstStyle/>
          <a:p>
            <a:r>
              <a:t>ORDINARY LEAST SQUARES</a:t>
            </a:r>
          </a:p>
        </p:txBody>
      </p:sp>
      <p:sp>
        <p:nvSpPr>
          <p:cNvPr id="243" name="Shape 243"/>
          <p:cNvSpPr/>
          <p:nvPr/>
        </p:nvSpPr>
        <p:spPr>
          <a:xfrm>
            <a:off x="454024" y="1226372"/>
            <a:ext cx="8455027" cy="2945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defTabSz="914400">
              <a:lnSpc>
                <a:spcPts val="2400"/>
              </a:lnSpc>
              <a:spcBef>
                <a:spcPts val="700"/>
              </a:spcBef>
              <a:defRPr sz="3000" b="0"/>
            </a:pPr>
            <a:endParaRPr/>
          </a:p>
          <a:p>
            <a:pPr marR="65828" defTabSz="914400">
              <a:lnSpc>
                <a:spcPts val="2400"/>
              </a:lnSpc>
              <a:spcBef>
                <a:spcPts val="700"/>
              </a:spcBef>
              <a:defRPr sz="3000" b="0"/>
            </a:pPr>
            <a:r>
              <a:t>y=Xβ+ϵ</a:t>
            </a:r>
          </a:p>
          <a:p>
            <a:pPr marR="65828" defTabSz="914400">
              <a:lnSpc>
                <a:spcPts val="2400"/>
              </a:lnSpc>
              <a:spcBef>
                <a:spcPts val="700"/>
              </a:spcBef>
              <a:defRPr sz="3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r>
              <a:t>Basically, what we are trying to do is minimise the </a:t>
            </a:r>
            <a:r>
              <a:rPr>
                <a:solidFill>
                  <a:schemeClr val="accent1">
                    <a:hueOff val="47394"/>
                    <a:satOff val="-25753"/>
                    <a:lumOff val="-7544"/>
                  </a:schemeClr>
                </a:solidFill>
              </a:rPr>
              <a:t>Residual Sum of Squares</a:t>
            </a:r>
            <a:r>
              <a:t>. This is the </a:t>
            </a:r>
            <a:r>
              <a:rPr>
                <a:solidFill>
                  <a:schemeClr val="accent2">
                    <a:hueOff val="-554920"/>
                    <a:satOff val="-21482"/>
                    <a:lumOff val="-6228"/>
                  </a:schemeClr>
                </a:solidFill>
              </a:rPr>
              <a:t>Sum</a:t>
            </a:r>
            <a:r>
              <a:t> of the </a:t>
            </a:r>
            <a:r>
              <a:rPr>
                <a:solidFill>
                  <a:schemeClr val="accent3">
                    <a:hueOff val="-333990"/>
                    <a:satOff val="3917"/>
                    <a:lumOff val="-6666"/>
                  </a:schemeClr>
                </a:solidFill>
              </a:rPr>
              <a:t>squared</a:t>
            </a:r>
            <a:r>
              <a:t> </a:t>
            </a:r>
            <a:r>
              <a:rPr>
                <a:solidFill>
                  <a:schemeClr val="accent4">
                    <a:satOff val="1488"/>
                    <a:lumOff val="-7242"/>
                  </a:schemeClr>
                </a:solidFill>
              </a:rPr>
              <a:t>difference</a:t>
            </a:r>
            <a:r>
              <a:t> between our </a:t>
            </a:r>
            <a:r>
              <a:rPr>
                <a:solidFill>
                  <a:schemeClr val="accent5">
                    <a:hueOff val="-176146"/>
                    <a:satOff val="3665"/>
                    <a:lumOff val="-13986"/>
                  </a:schemeClr>
                </a:solidFill>
              </a:rPr>
              <a:t>observed value</a:t>
            </a:r>
            <a:r>
              <a:t> and the </a:t>
            </a:r>
            <a:r>
              <a:rPr>
                <a:solidFill>
                  <a:schemeClr val="accent6">
                    <a:lumOff val="-8741"/>
                  </a:schemeClr>
                </a:solidFill>
              </a:rPr>
              <a:t>value from the model</a:t>
            </a:r>
          </a:p>
        </p:txBody>
      </p:sp>
      <p:pic>
        <p:nvPicPr>
          <p:cNvPr id="244" name="pasted-image.png"/>
          <p:cNvPicPr>
            <a:picLocks noChangeAspect="1"/>
          </p:cNvPicPr>
          <p:nvPr/>
        </p:nvPicPr>
        <p:blipFill>
          <a:blip r:embed="rId2">
            <a:extLst/>
          </a:blip>
          <a:stretch>
            <a:fillRect/>
          </a:stretch>
        </p:blipFill>
        <p:spPr>
          <a:xfrm>
            <a:off x="1607877" y="1325562"/>
            <a:ext cx="6147321" cy="1624591"/>
          </a:xfrm>
          <a:prstGeom prst="rect">
            <a:avLst/>
          </a:prstGeom>
          <a:ln w="25400"/>
        </p:spPr>
      </p:pic>
      <p:sp>
        <p:nvSpPr>
          <p:cNvPr id="245" name="Shape 245"/>
          <p:cNvSpPr/>
          <p:nvPr/>
        </p:nvSpPr>
        <p:spPr>
          <a:xfrm>
            <a:off x="1989137" y="1781992"/>
            <a:ext cx="1270001" cy="711731"/>
          </a:xfrm>
          <a:prstGeom prst="rect">
            <a:avLst/>
          </a:prstGeom>
          <a:ln w="50800">
            <a:solidFill>
              <a:schemeClr val="accent1">
                <a:hueOff val="47394"/>
                <a:satOff val="-25753"/>
                <a:lumOff val="-7544"/>
              </a:schemeClr>
            </a:solidFill>
          </a:ln>
        </p:spPr>
        <p:txBody>
          <a:bodyPr lIns="50800" tIns="50800" rIns="50800" bIns="50800" anchor="ctr"/>
          <a:lstStyle/>
          <a:p>
            <a:endParaRPr/>
          </a:p>
        </p:txBody>
      </p:sp>
      <p:sp>
        <p:nvSpPr>
          <p:cNvPr id="246" name="Shape 246"/>
          <p:cNvSpPr/>
          <p:nvPr/>
        </p:nvSpPr>
        <p:spPr>
          <a:xfrm>
            <a:off x="3865760" y="1350962"/>
            <a:ext cx="791519" cy="1573791"/>
          </a:xfrm>
          <a:prstGeom prst="rect">
            <a:avLst/>
          </a:prstGeom>
          <a:ln w="50800">
            <a:solidFill>
              <a:schemeClr val="accent2">
                <a:hueOff val="-554920"/>
                <a:satOff val="-21482"/>
                <a:lumOff val="-6228"/>
              </a:schemeClr>
            </a:solidFill>
          </a:ln>
        </p:spPr>
        <p:txBody>
          <a:bodyPr lIns="50800" tIns="50800" rIns="50800" bIns="50800" anchor="ctr"/>
          <a:lstStyle/>
          <a:p>
            <a:endParaRPr/>
          </a:p>
        </p:txBody>
      </p:sp>
      <p:sp>
        <p:nvSpPr>
          <p:cNvPr id="247" name="Shape 247"/>
          <p:cNvSpPr/>
          <p:nvPr/>
        </p:nvSpPr>
        <p:spPr>
          <a:xfrm>
            <a:off x="4694237" y="1350962"/>
            <a:ext cx="2989958" cy="1573791"/>
          </a:xfrm>
          <a:prstGeom prst="rect">
            <a:avLst/>
          </a:prstGeom>
          <a:ln w="50800">
            <a:solidFill>
              <a:schemeClr val="accent3">
                <a:hueOff val="-333990"/>
                <a:satOff val="3917"/>
                <a:lumOff val="-6666"/>
              </a:schemeClr>
            </a:solidFill>
          </a:ln>
        </p:spPr>
        <p:txBody>
          <a:bodyPr lIns="50800" tIns="50800" rIns="50800" bIns="50800" anchor="ctr"/>
          <a:lstStyle/>
          <a:p>
            <a:endParaRPr/>
          </a:p>
        </p:txBody>
      </p:sp>
      <p:sp>
        <p:nvSpPr>
          <p:cNvPr id="248" name="Shape 248"/>
          <p:cNvSpPr/>
          <p:nvPr/>
        </p:nvSpPr>
        <p:spPr>
          <a:xfrm>
            <a:off x="4777482" y="1731697"/>
            <a:ext cx="2121099" cy="711731"/>
          </a:xfrm>
          <a:prstGeom prst="rect">
            <a:avLst/>
          </a:prstGeom>
          <a:ln w="50800">
            <a:solidFill>
              <a:schemeClr val="accent4">
                <a:satOff val="1488"/>
                <a:lumOff val="-7242"/>
              </a:schemeClr>
            </a:solidFill>
          </a:ln>
        </p:spPr>
        <p:txBody>
          <a:bodyPr lIns="50800" tIns="50800" rIns="50800" bIns="50800" anchor="ctr"/>
          <a:lstStyle/>
          <a:p>
            <a:endParaRPr/>
          </a:p>
        </p:txBody>
      </p:sp>
      <p:sp>
        <p:nvSpPr>
          <p:cNvPr id="249" name="Shape 249"/>
          <p:cNvSpPr/>
          <p:nvPr/>
        </p:nvSpPr>
        <p:spPr>
          <a:xfrm>
            <a:off x="4821237" y="1781992"/>
            <a:ext cx="534195" cy="611140"/>
          </a:xfrm>
          <a:prstGeom prst="rect">
            <a:avLst/>
          </a:prstGeom>
          <a:ln w="50800">
            <a:solidFill>
              <a:schemeClr val="accent5">
                <a:hueOff val="-176146"/>
                <a:satOff val="3665"/>
                <a:lumOff val="-13986"/>
              </a:schemeClr>
            </a:solidFill>
          </a:ln>
        </p:spPr>
        <p:txBody>
          <a:bodyPr lIns="50800" tIns="50800" rIns="50800" bIns="50800" anchor="ctr"/>
          <a:lstStyle/>
          <a:p>
            <a:endParaRPr/>
          </a:p>
        </p:txBody>
      </p:sp>
      <p:sp>
        <p:nvSpPr>
          <p:cNvPr id="250" name="Shape 250"/>
          <p:cNvSpPr/>
          <p:nvPr/>
        </p:nvSpPr>
        <p:spPr>
          <a:xfrm>
            <a:off x="5773737" y="1781992"/>
            <a:ext cx="1067942" cy="611140"/>
          </a:xfrm>
          <a:prstGeom prst="rect">
            <a:avLst/>
          </a:prstGeom>
          <a:ln w="50800">
            <a:solidFill>
              <a:schemeClr val="accent6">
                <a:lumOff val="-8741"/>
              </a:schemeClr>
            </a:solidFill>
          </a:ln>
        </p:spPr>
        <p:txBody>
          <a:bodyPr lIns="50800" tIns="50800" rIns="50800" bIns="50800" anchor="ctr"/>
          <a:lstStyle/>
          <a:p>
            <a:endParaRPr/>
          </a:p>
        </p:txBody>
      </p:sp>
    </p:spTree>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0" name="Shape 27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1" name="Shape 27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2" name="Shape 27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3" name="Shape 27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
        <p:nvSpPr>
          <p:cNvPr id="274" name="Shape 274"/>
          <p:cNvSpPr>
            <a:spLocks noGrp="1"/>
          </p:cNvSpPr>
          <p:nvPr>
            <p:ph type="title"/>
          </p:nvPr>
        </p:nvSpPr>
        <p:spPr>
          <a:prstGeom prst="rect">
            <a:avLst/>
          </a:prstGeom>
        </p:spPr>
        <p:txBody>
          <a:bodyPr/>
          <a:lstStyle/>
          <a:p>
            <a:r>
              <a:rPr dirty="0"/>
              <a:t>LINEAR REGRESSION </a:t>
            </a:r>
            <a:r>
              <a:rPr lang="en-US" dirty="0"/>
              <a:t>–</a:t>
            </a:r>
            <a:r>
              <a:rPr dirty="0"/>
              <a:t> </a:t>
            </a:r>
            <a:r>
              <a:rPr lang="en-AU" dirty="0"/>
              <a:t>WHY IT’S FLAKEY</a:t>
            </a:r>
            <a:endParaRPr dirty="0"/>
          </a:p>
        </p:txBody>
      </p:sp>
      <p:pic>
        <p:nvPicPr>
          <p:cNvPr id="275" name="pasted-image.png"/>
          <p:cNvPicPr>
            <a:picLocks noChangeAspect="1"/>
          </p:cNvPicPr>
          <p:nvPr/>
        </p:nvPicPr>
        <p:blipFill>
          <a:blip r:embed="rId2">
            <a:extLst/>
          </a:blip>
          <a:stretch>
            <a:fillRect/>
          </a:stretch>
        </p:blipFill>
        <p:spPr>
          <a:xfrm>
            <a:off x="1803988" y="960437"/>
            <a:ext cx="5755099" cy="4185526"/>
          </a:xfrm>
          <a:prstGeom prst="rect">
            <a:avLst/>
          </a:prstGeom>
          <a:ln w="25400"/>
        </p:spPr>
      </p:pic>
    </p:spTree>
  </p:cSld>
  <p:clrMapOvr>
    <a:masterClrMapping/>
  </p:clrMapOvr>
  <p:transition xmlns:p14="http://schemas.microsoft.com/office/powerpoint/2010/mai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6" name="Shape 21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7" name="Shape 21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8" name="Shape 21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9" name="Shape 21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220" name="Shape 220"/>
          <p:cNvSpPr>
            <a:spLocks noGrp="1"/>
          </p:cNvSpPr>
          <p:nvPr>
            <p:ph type="title"/>
          </p:nvPr>
        </p:nvSpPr>
        <p:spPr>
          <a:prstGeom prst="rect">
            <a:avLst/>
          </a:prstGeom>
        </p:spPr>
        <p:txBody>
          <a:bodyPr/>
          <a:lstStyle/>
          <a:p>
            <a:r>
              <a:t>LINEAR REGRESSION - REQUIREMENTS</a:t>
            </a:r>
          </a:p>
        </p:txBody>
      </p:sp>
      <p:sp>
        <p:nvSpPr>
          <p:cNvPr id="221" name="Shape 221"/>
          <p:cNvSpPr/>
          <p:nvPr/>
        </p:nvSpPr>
        <p:spPr>
          <a:xfrm>
            <a:off x="454024" y="1226372"/>
            <a:ext cx="8455027" cy="32569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59715" marR="65828" indent="-219075" algn="l" defTabSz="914400">
              <a:lnSpc>
                <a:spcPts val="2400"/>
              </a:lnSpc>
              <a:spcBef>
                <a:spcPts val="700"/>
              </a:spcBef>
              <a:buClr>
                <a:srgbClr val="000000"/>
              </a:buClr>
              <a:buSzPct val="69000"/>
              <a:buFont typeface="Lucida Grande"/>
              <a:buChar char="‣"/>
              <a:defRPr sz="2000" b="0"/>
            </a:pPr>
            <a:r>
              <a:t>Linear relationship in the parameters, β, we can transform the actual values of the inputs if we want</a:t>
            </a:r>
          </a:p>
          <a:p>
            <a:pPr marL="259715" marR="65828" indent="-219075" algn="l" defTabSz="914400">
              <a:lnSpc>
                <a:spcPts val="2400"/>
              </a:lnSpc>
              <a:spcBef>
                <a:spcPts val="700"/>
              </a:spcBef>
              <a:buClr>
                <a:srgbClr val="000000"/>
              </a:buClr>
              <a:buSzPct val="69000"/>
              <a:buFont typeface="Lucida Grande"/>
              <a:buChar char="‣"/>
              <a:defRPr sz="2000" b="0"/>
            </a:pPr>
            <a:r>
              <a:t>Variance of the error term, ϵ, is constant. This means there is no systematic pattern in the values of X and the variance of ϵ</a:t>
            </a:r>
          </a:p>
          <a:p>
            <a:pPr marL="259715" marR="65828" indent="-219075" algn="l" defTabSz="914400">
              <a:lnSpc>
                <a:spcPts val="2400"/>
              </a:lnSpc>
              <a:spcBef>
                <a:spcPts val="700"/>
              </a:spcBef>
              <a:buClr>
                <a:srgbClr val="000000"/>
              </a:buClr>
              <a:buSzPct val="69000"/>
              <a:buFont typeface="Lucida Grande"/>
              <a:buChar char="‣"/>
              <a:defRPr sz="2000" b="0"/>
            </a:pPr>
            <a:r>
              <a:t>The mean of ϵ = 0</a:t>
            </a:r>
          </a:p>
          <a:p>
            <a:pPr marL="259715" marR="65828" indent="-219075" algn="l" defTabSz="914400">
              <a:lnSpc>
                <a:spcPts val="2400"/>
              </a:lnSpc>
              <a:spcBef>
                <a:spcPts val="700"/>
              </a:spcBef>
              <a:buClr>
                <a:srgbClr val="000000"/>
              </a:buClr>
              <a:buSzPct val="69000"/>
              <a:buFont typeface="Lucida Grande"/>
              <a:buChar char="‣"/>
              <a:defRPr sz="2000" b="0"/>
            </a:pPr>
            <a:r>
              <a:t>ϵ has a normal distribution</a:t>
            </a:r>
          </a:p>
          <a:p>
            <a:pPr marL="259715" marR="65828" indent="-219075" algn="l" defTabSz="914400">
              <a:lnSpc>
                <a:spcPts val="2400"/>
              </a:lnSpc>
              <a:spcBef>
                <a:spcPts val="700"/>
              </a:spcBef>
              <a:buClr>
                <a:srgbClr val="000000"/>
              </a:buClr>
              <a:buSzPct val="69000"/>
              <a:buFont typeface="Lucida Grande"/>
              <a:buChar char="‣"/>
              <a:defRPr sz="2000" b="0"/>
            </a:pPr>
            <a:r>
              <a:t>No perfect (or near perfect) co-linearity between any of the input variables. Otherwise the fitting procedure will break.</a:t>
            </a:r>
          </a:p>
        </p:txBody>
      </p:sp>
    </p:spTree>
  </p:cSld>
  <p:clrMapOvr>
    <a:masterClrMapping/>
  </p:clrMapOvr>
  <p:transition xmlns:p14="http://schemas.microsoft.com/office/powerpoint/2010/mai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4" name="Shape 22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5" name="Shape 225"/>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ROBUST</a:t>
            </a:r>
            <a:br>
              <a:rPr lang="en-AU" dirty="0"/>
            </a:br>
            <a:r>
              <a:rPr lang="en-AU" dirty="0"/>
              <a:t>LINEAR REGRESSION</a:t>
            </a:r>
            <a:endParaRPr dirty="0"/>
          </a:p>
        </p:txBody>
      </p:sp>
      <p:sp>
        <p:nvSpPr>
          <p:cNvPr id="226" name="Shape 226"/>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1324788687"/>
      </p:ext>
    </p:extLst>
  </p:cSld>
  <p:clrMapOvr>
    <a:masterClrMapping/>
  </p:clrMapOvr>
  <p:transition xmlns:p14="http://schemas.microsoft.com/office/powerpoint/2010/mai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THEIL-SEN</a:t>
            </a:r>
          </a:p>
        </p:txBody>
      </p:sp>
      <p:sp>
        <p:nvSpPr>
          <p:cNvPr id="3" name="Text Placeholder 2"/>
          <p:cNvSpPr>
            <a:spLocks noGrp="1"/>
          </p:cNvSpPr>
          <p:nvPr>
            <p:ph type="body" idx="1"/>
          </p:nvPr>
        </p:nvSpPr>
        <p:spPr>
          <a:xfrm>
            <a:off x="468154" y="983297"/>
            <a:ext cx="5575596" cy="4030980"/>
          </a:xfrm>
        </p:spPr>
        <p:txBody>
          <a:bodyPr/>
          <a:lstStyle/>
          <a:p>
            <a:r>
              <a:rPr lang="en-US" dirty="0"/>
              <a:t>Randomly pick pairs of points</a:t>
            </a:r>
          </a:p>
          <a:p>
            <a:r>
              <a:rPr lang="en-US" dirty="0"/>
              <a:t>Draw lines between these pairs</a:t>
            </a:r>
          </a:p>
          <a:p>
            <a:r>
              <a:rPr lang="en-US" dirty="0"/>
              <a:t>Choose the middle line – the one with the median gradient</a:t>
            </a:r>
          </a:p>
          <a:p>
            <a:endParaRPr lang="en-US" dirty="0"/>
          </a:p>
          <a:p>
            <a:endParaRPr lang="en-US" dirty="0"/>
          </a:p>
          <a:p>
            <a:r>
              <a:rPr lang="en-US" dirty="0"/>
              <a:t>Copes very well with outliers in the X-direction, and moderately well with Y</a:t>
            </a:r>
          </a:p>
          <a:p>
            <a:pPr lvl="1"/>
            <a:r>
              <a:rPr lang="en-US" b="0" i="1" dirty="0"/>
              <a:t>Even if nearly 30% are outliers</a:t>
            </a:r>
          </a:p>
          <a:p>
            <a:r>
              <a:rPr lang="en-US" dirty="0"/>
              <a:t>Can be generalized to higher dimensions, but isn’t very good</a:t>
            </a:r>
          </a:p>
        </p:txBody>
      </p:sp>
    </p:spTree>
    <p:extLst>
      <p:ext uri="{BB962C8B-B14F-4D97-AF65-F5344CB8AC3E}">
        <p14:creationId xmlns:p14="http://schemas.microsoft.com/office/powerpoint/2010/main" val="1548883178"/>
      </p:ext>
    </p:extLst>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4" name="Shape 14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5" name="Shape 14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6" name="Shape 14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7" name="Shape 147"/>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48" name="Shape 148"/>
          <p:cNvSpPr>
            <a:spLocks noGrp="1"/>
          </p:cNvSpPr>
          <p:nvPr>
            <p:ph type="title"/>
          </p:nvPr>
        </p:nvSpPr>
        <p:spPr>
          <a:prstGeom prst="rect">
            <a:avLst/>
          </a:prstGeom>
        </p:spPr>
        <p:txBody>
          <a:bodyPr/>
          <a:lstStyle/>
          <a:p>
            <a:r>
              <a:t>AGENDA</a:t>
            </a:r>
          </a:p>
        </p:txBody>
      </p:sp>
      <p:sp>
        <p:nvSpPr>
          <p:cNvPr id="149" name="Shape 149"/>
          <p:cNvSpPr>
            <a:spLocks noGrp="1"/>
          </p:cNvSpPr>
          <p:nvPr>
            <p:ph type="body" idx="1"/>
          </p:nvPr>
        </p:nvSpPr>
        <p:spPr>
          <a:prstGeom prst="rect">
            <a:avLst/>
          </a:prstGeom>
        </p:spPr>
        <p:txBody>
          <a:bodyPr/>
          <a:lstStyle/>
          <a:p>
            <a:pPr marL="352777" indent="-352777">
              <a:buClrTx/>
              <a:buSzPct val="100000"/>
              <a:buFontTx/>
              <a:buAutoNum type="arabicPeriod"/>
            </a:pPr>
            <a:r>
              <a:rPr dirty="0"/>
              <a:t>Motivation</a:t>
            </a:r>
          </a:p>
          <a:p>
            <a:pPr marL="352777" indent="-352777">
              <a:buClrTx/>
              <a:buSzPct val="100000"/>
              <a:buFontTx/>
              <a:buAutoNum type="arabicPeriod"/>
            </a:pPr>
            <a:r>
              <a:rPr dirty="0"/>
              <a:t>Supervised Vs Unsupervised learning</a:t>
            </a:r>
          </a:p>
          <a:p>
            <a:pPr marL="352777" indent="-352777">
              <a:buClrTx/>
              <a:buSzPct val="100000"/>
              <a:buFontTx/>
              <a:buAutoNum type="arabicPeriod"/>
            </a:pPr>
            <a:r>
              <a:rPr dirty="0"/>
              <a:t>What is Linear Regression?</a:t>
            </a:r>
            <a:endParaRPr lang="en-US" dirty="0"/>
          </a:p>
          <a:p>
            <a:pPr marL="352777" indent="-352777">
              <a:buClrTx/>
              <a:buSzPct val="100000"/>
              <a:buFontTx/>
              <a:buAutoNum type="arabicPeriod"/>
            </a:pPr>
            <a:r>
              <a:rPr lang="en-US" dirty="0" smtClean="0"/>
              <a:t>Interactive </a:t>
            </a:r>
            <a:r>
              <a:rPr lang="en-US" dirty="0"/>
              <a:t>immersive experience</a:t>
            </a:r>
            <a:endParaRPr dirty="0"/>
          </a:p>
          <a:p>
            <a:pPr marL="352777" indent="-352777">
              <a:buClrTx/>
              <a:buSzPct val="100000"/>
              <a:buFontTx/>
              <a:buAutoNum type="arabicPeriod"/>
            </a:pPr>
            <a:r>
              <a:rPr dirty="0"/>
              <a:t>How </a:t>
            </a:r>
            <a:r>
              <a:rPr lang="en-AU" dirty="0" smtClean="0"/>
              <a:t>to</a:t>
            </a:r>
            <a:r>
              <a:rPr dirty="0" smtClean="0"/>
              <a:t> </a:t>
            </a:r>
            <a:r>
              <a:rPr lang="en-AU" dirty="0"/>
              <a:t>r</a:t>
            </a:r>
            <a:r>
              <a:rPr dirty="0" smtClean="0"/>
              <a:t>un </a:t>
            </a:r>
            <a:r>
              <a:rPr dirty="0"/>
              <a:t>a Linear Regression </a:t>
            </a:r>
            <a:r>
              <a:rPr dirty="0" smtClean="0"/>
              <a:t>Model</a:t>
            </a:r>
            <a:endParaRPr lang="en-AU" dirty="0" smtClean="0"/>
          </a:p>
          <a:p>
            <a:pPr marL="352777" indent="-352777">
              <a:buClrTx/>
              <a:buSzPct val="100000"/>
              <a:buFontTx/>
              <a:buAutoNum type="arabicPeriod"/>
            </a:pPr>
            <a:r>
              <a:rPr lang="en-US" dirty="0"/>
              <a:t>Which linear </a:t>
            </a:r>
            <a:r>
              <a:rPr lang="en-US" dirty="0" err="1"/>
              <a:t>regressors</a:t>
            </a:r>
            <a:r>
              <a:rPr lang="en-US" dirty="0"/>
              <a:t> should you use?</a:t>
            </a:r>
          </a:p>
          <a:p>
            <a:pPr marL="352777" indent="-352777">
              <a:buClrTx/>
              <a:buSzPct val="100000"/>
              <a:buFontTx/>
              <a:buAutoNum type="arabicPeriod"/>
            </a:pPr>
            <a:endParaRPr dirty="0"/>
          </a:p>
          <a:p>
            <a:pPr marL="352777" indent="-352777">
              <a:buClrTx/>
              <a:buSzPct val="100000"/>
              <a:buFontTx/>
              <a:buAutoNum type="arabicPeriod"/>
            </a:pPr>
            <a:r>
              <a:rPr dirty="0"/>
              <a:t>Lab</a:t>
            </a:r>
          </a:p>
          <a:p>
            <a:pPr marL="352777" indent="-352777">
              <a:buClrTx/>
              <a:buSzPct val="100000"/>
              <a:buFontTx/>
              <a:buAutoNum type="arabicPeriod"/>
            </a:pPr>
            <a:r>
              <a:rPr dirty="0"/>
              <a:t>Discussion / Review / Homework</a:t>
            </a:r>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RANSAC</a:t>
            </a:r>
          </a:p>
        </p:txBody>
      </p:sp>
      <p:sp>
        <p:nvSpPr>
          <p:cNvPr id="3" name="Text Placeholder 2"/>
          <p:cNvSpPr>
            <a:spLocks noGrp="1"/>
          </p:cNvSpPr>
          <p:nvPr>
            <p:ph type="body" idx="1"/>
          </p:nvPr>
        </p:nvSpPr>
        <p:spPr>
          <a:xfrm>
            <a:off x="468153" y="983297"/>
            <a:ext cx="5262087" cy="4030980"/>
          </a:xfrm>
        </p:spPr>
        <p:txBody>
          <a:bodyPr/>
          <a:lstStyle/>
          <a:p>
            <a:r>
              <a:rPr lang="en-US" dirty="0"/>
              <a:t>Pick a random pair of points</a:t>
            </a:r>
          </a:p>
          <a:p>
            <a:r>
              <a:rPr lang="en-US" dirty="0"/>
              <a:t>Draw a line through them with thick </a:t>
            </a:r>
            <a:r>
              <a:rPr lang="en-US" dirty="0" err="1"/>
              <a:t>texta</a:t>
            </a:r>
            <a:endParaRPr lang="en-US" dirty="0"/>
          </a:p>
          <a:p>
            <a:r>
              <a:rPr lang="en-US" dirty="0"/>
              <a:t>Count the number of points the </a:t>
            </a:r>
            <a:r>
              <a:rPr lang="en-US" dirty="0" err="1"/>
              <a:t>texta</a:t>
            </a:r>
            <a:r>
              <a:rPr lang="en-US" dirty="0"/>
              <a:t> touched</a:t>
            </a:r>
          </a:p>
          <a:p>
            <a:r>
              <a:rPr lang="en-US" dirty="0"/>
              <a:t>Repeat the first 3 steps until you find something good enough</a:t>
            </a:r>
          </a:p>
          <a:p>
            <a:endParaRPr lang="en-US" dirty="0"/>
          </a:p>
          <a:p>
            <a:endParaRPr lang="en-US" dirty="0"/>
          </a:p>
          <a:p>
            <a:r>
              <a:rPr lang="en-US" dirty="0"/>
              <a:t>Copes well with Y-axis outliers</a:t>
            </a:r>
          </a:p>
          <a:p>
            <a:pPr lvl="1"/>
            <a:r>
              <a:rPr lang="en-US" b="0" i="1" dirty="0"/>
              <a:t>Even 50% outliers</a:t>
            </a:r>
          </a:p>
          <a:p>
            <a:r>
              <a:rPr lang="en-US" dirty="0" err="1"/>
              <a:t>Generalises</a:t>
            </a:r>
            <a:r>
              <a:rPr lang="en-US" dirty="0"/>
              <a:t> well to higher dimensions</a:t>
            </a:r>
          </a:p>
          <a:p>
            <a:pPr lvl="1"/>
            <a:r>
              <a:rPr lang="en-US" b="0" i="1" dirty="0"/>
              <a:t>Pick a random triple of points and draw a plane..</a:t>
            </a:r>
          </a:p>
          <a:p>
            <a:endParaRPr lang="en-US" dirty="0"/>
          </a:p>
        </p:txBody>
      </p:sp>
    </p:spTree>
    <p:extLst>
      <p:ext uri="{BB962C8B-B14F-4D97-AF65-F5344CB8AC3E}">
        <p14:creationId xmlns:p14="http://schemas.microsoft.com/office/powerpoint/2010/main" val="3636967683"/>
      </p:ext>
    </p:extLst>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4" name="Shape 22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5" name="Shape 225"/>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INTERACTIVE IMMERSIVE EXPERIENCE</a:t>
            </a:r>
            <a:endParaRPr dirty="0"/>
          </a:p>
        </p:txBody>
      </p:sp>
      <p:sp>
        <p:nvSpPr>
          <p:cNvPr id="226" name="Shape 226"/>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2474946304"/>
      </p:ext>
    </p:extLst>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wander out to the break room</a:t>
            </a:r>
          </a:p>
        </p:txBody>
      </p:sp>
      <p:sp>
        <p:nvSpPr>
          <p:cNvPr id="3" name="Text Placeholder 2"/>
          <p:cNvSpPr>
            <a:spLocks noGrp="1"/>
          </p:cNvSpPr>
          <p:nvPr>
            <p:ph type="body" idx="1"/>
          </p:nvPr>
        </p:nvSpPr>
        <p:spPr/>
        <p:txBody>
          <a:bodyPr/>
          <a:lstStyle/>
          <a:p>
            <a:r>
              <a:rPr lang="en-US" b="0" dirty="0"/>
              <a:t>36 point markers</a:t>
            </a:r>
          </a:p>
          <a:p>
            <a:r>
              <a:rPr lang="en-US" b="0" dirty="0"/>
              <a:t>String</a:t>
            </a:r>
          </a:p>
          <a:p>
            <a:r>
              <a:rPr lang="en-US" b="0" dirty="0"/>
              <a:t>Dice</a:t>
            </a:r>
          </a:p>
          <a:p>
            <a:r>
              <a:rPr lang="en-US" b="0" dirty="0"/>
              <a:t>Scissors</a:t>
            </a:r>
          </a:p>
          <a:p>
            <a:r>
              <a:rPr lang="en-US" b="0" dirty="0"/>
              <a:t>Post-it notes</a:t>
            </a:r>
          </a:p>
        </p:txBody>
      </p:sp>
    </p:spTree>
    <p:extLst>
      <p:ext uri="{BB962C8B-B14F-4D97-AF65-F5344CB8AC3E}">
        <p14:creationId xmlns:p14="http://schemas.microsoft.com/office/powerpoint/2010/main" val="3767423350"/>
      </p:ext>
    </p:extLst>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Advice</a:t>
            </a:r>
            <a:endParaRPr lang="en-US" dirty="0"/>
          </a:p>
        </p:txBody>
      </p:sp>
      <p:sp>
        <p:nvSpPr>
          <p:cNvPr id="3" name="Text Placeholder 2"/>
          <p:cNvSpPr>
            <a:spLocks noGrp="1"/>
          </p:cNvSpPr>
          <p:nvPr>
            <p:ph type="body" idx="1"/>
          </p:nvPr>
        </p:nvSpPr>
        <p:spPr/>
        <p:txBody>
          <a:bodyPr/>
          <a:lstStyle/>
          <a:p>
            <a:r>
              <a:rPr lang="en-US" dirty="0" smtClean="0"/>
              <a:t>Use RANSAC</a:t>
            </a:r>
          </a:p>
          <a:p>
            <a:r>
              <a:rPr lang="en-US" dirty="0" smtClean="0"/>
              <a:t>If RANSAC </a:t>
            </a:r>
            <a:r>
              <a:rPr lang="en-US" dirty="0" err="1" smtClean="0"/>
              <a:t>doesn</a:t>
            </a:r>
            <a:r>
              <a:rPr lang="fr-FR" dirty="0" smtClean="0"/>
              <a:t>’</a:t>
            </a:r>
            <a:r>
              <a:rPr lang="en-US" dirty="0" smtClean="0"/>
              <a:t>t work well, try tweaking some parameters</a:t>
            </a:r>
          </a:p>
          <a:p>
            <a:r>
              <a:rPr lang="en-US" dirty="0" smtClean="0"/>
              <a:t>If RANSAC still doesn’t work well, try </a:t>
            </a:r>
            <a:r>
              <a:rPr lang="en-US" dirty="0" err="1" smtClean="0"/>
              <a:t>Theil</a:t>
            </a:r>
            <a:r>
              <a:rPr lang="en-US" dirty="0" smtClean="0"/>
              <a:t>-Sen.</a:t>
            </a:r>
          </a:p>
          <a:p>
            <a:r>
              <a:rPr lang="en-US" dirty="0" smtClean="0"/>
              <a:t>If </a:t>
            </a:r>
            <a:r>
              <a:rPr lang="en-US" dirty="0" err="1" smtClean="0"/>
              <a:t>Theil-Sen</a:t>
            </a:r>
            <a:r>
              <a:rPr lang="en-US" dirty="0" smtClean="0"/>
              <a:t> and RANSAC don’t work, are you sure there’s a linear relationship there?</a:t>
            </a:r>
          </a:p>
          <a:p>
            <a:pPr lvl="2"/>
            <a:r>
              <a:rPr lang="en-US" dirty="0" smtClean="0"/>
              <a:t>If you are totally desperate, try every other linear regression, including Ordinary Least Squares</a:t>
            </a:r>
            <a:endParaRPr lang="en-US" dirty="0"/>
          </a:p>
        </p:txBody>
      </p:sp>
    </p:spTree>
    <p:extLst>
      <p:ext uri="{BB962C8B-B14F-4D97-AF65-F5344CB8AC3E}">
        <p14:creationId xmlns:p14="http://schemas.microsoft.com/office/powerpoint/2010/main" val="371884822"/>
      </p:ext>
    </p:extLst>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4" name="Shape 22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5" name="Shape 225"/>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SCIKIT-LEARN</a:t>
            </a:r>
            <a:endParaRPr dirty="0"/>
          </a:p>
        </p:txBody>
      </p:sp>
      <p:sp>
        <p:nvSpPr>
          <p:cNvPr id="226" name="Shape 226"/>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3673401609"/>
      </p:ext>
    </p:extLst>
  </p:cSld>
  <p:clrMapOvr>
    <a:masterClrMapping/>
  </p:clrMapOvr>
  <p:transition xmlns:p14="http://schemas.microsoft.com/office/powerpoint/2010/mai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err="1"/>
              <a:t>Scikit</a:t>
            </a:r>
            <a:r>
              <a:rPr lang="en-US" dirty="0"/>
              <a:t>-Learn?</a:t>
            </a:r>
          </a:p>
        </p:txBody>
      </p:sp>
      <p:sp>
        <p:nvSpPr>
          <p:cNvPr id="3" name="Text Placeholder 2"/>
          <p:cNvSpPr>
            <a:spLocks noGrp="1"/>
          </p:cNvSpPr>
          <p:nvPr>
            <p:ph type="body" idx="1"/>
          </p:nvPr>
        </p:nvSpPr>
        <p:spPr/>
        <p:txBody>
          <a:bodyPr/>
          <a:lstStyle/>
          <a:p>
            <a:r>
              <a:rPr lang="en-US" dirty="0"/>
              <a:t>Widest library of data science / machine learning algorithms</a:t>
            </a:r>
          </a:p>
          <a:p>
            <a:r>
              <a:rPr lang="en-US" dirty="0"/>
              <a:t>Very efficient</a:t>
            </a:r>
          </a:p>
          <a:p>
            <a:r>
              <a:rPr lang="en-US" dirty="0"/>
              <a:t>Easy-to-use from Python</a:t>
            </a:r>
          </a:p>
          <a:p>
            <a:r>
              <a:rPr lang="en-US" dirty="0"/>
              <a:t>Can work with pandas </a:t>
            </a:r>
            <a:r>
              <a:rPr lang="en-US" dirty="0" err="1"/>
              <a:t>DataFrames</a:t>
            </a:r>
            <a:endParaRPr lang="en-US" dirty="0"/>
          </a:p>
        </p:txBody>
      </p:sp>
      <p:pic>
        <p:nvPicPr>
          <p:cNvPr id="4" name="Picture 3"/>
          <p:cNvPicPr>
            <a:picLocks noChangeAspect="1"/>
          </p:cNvPicPr>
          <p:nvPr/>
        </p:nvPicPr>
        <p:blipFill>
          <a:blip r:embed="rId2"/>
          <a:stretch>
            <a:fillRect/>
          </a:stretch>
        </p:blipFill>
        <p:spPr>
          <a:xfrm>
            <a:off x="4947148" y="2978331"/>
            <a:ext cx="3249948" cy="1178106"/>
          </a:xfrm>
          <a:prstGeom prst="rect">
            <a:avLst/>
          </a:prstGeom>
          <a:effectLst>
            <a:softEdge rad="63500"/>
          </a:effectLst>
        </p:spPr>
      </p:pic>
    </p:spTree>
    <p:extLst>
      <p:ext uri="{BB962C8B-B14F-4D97-AF65-F5344CB8AC3E}">
        <p14:creationId xmlns:p14="http://schemas.microsoft.com/office/powerpoint/2010/main" val="2543633693"/>
      </p:ext>
    </p:extLst>
  </p:cSld>
  <p:clrMapOvr>
    <a:masterClrMapping/>
  </p:clrMapOvr>
  <p:transition xmlns:p14="http://schemas.microsoft.com/office/powerpoint/2010/mai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962169" cy="478102"/>
          </a:xfrm>
        </p:spPr>
        <p:txBody>
          <a:bodyPr/>
          <a:lstStyle/>
          <a:p>
            <a:r>
              <a:rPr lang="en-US" dirty="0" err="1"/>
              <a:t>Scikit</a:t>
            </a:r>
            <a:r>
              <a:rPr lang="en-US" dirty="0"/>
              <a:t>-learn versus Spark MLLIB</a:t>
            </a:r>
          </a:p>
        </p:txBody>
      </p:sp>
      <p:graphicFrame>
        <p:nvGraphicFramePr>
          <p:cNvPr id="4" name="Table 3"/>
          <p:cNvGraphicFramePr>
            <a:graphicFrameLocks noGrp="1"/>
          </p:cNvGraphicFramePr>
          <p:nvPr>
            <p:extLst>
              <p:ext uri="{D42A27DB-BD31-4B8C-83A1-F6EECF244321}">
                <p14:modId xmlns:p14="http://schemas.microsoft.com/office/powerpoint/2010/main" val="2972261076"/>
              </p:ext>
            </p:extLst>
          </p:nvPr>
        </p:nvGraphicFramePr>
        <p:xfrm>
          <a:off x="468153" y="1102431"/>
          <a:ext cx="8308317" cy="4246239"/>
        </p:xfrm>
        <a:graphic>
          <a:graphicData uri="http://schemas.openxmlformats.org/drawingml/2006/table">
            <a:tbl>
              <a:tblPr firstRow="1" firstCol="1" bandRow="1">
                <a:tableStyleId>{3B4B98B0-60AC-42C2-AFA5-B58CD77FA1E5}</a:tableStyleId>
              </a:tblPr>
              <a:tblGrid>
                <a:gridCol w="2769439">
                  <a:extLst>
                    <a:ext uri="{9D8B030D-6E8A-4147-A177-3AD203B41FA5}">
                      <a16:colId xmlns:a16="http://schemas.microsoft.com/office/drawing/2014/main" xmlns="" val="2159002598"/>
                    </a:ext>
                  </a:extLst>
                </a:gridCol>
                <a:gridCol w="2769439">
                  <a:extLst>
                    <a:ext uri="{9D8B030D-6E8A-4147-A177-3AD203B41FA5}">
                      <a16:colId xmlns:a16="http://schemas.microsoft.com/office/drawing/2014/main" xmlns="" val="1877176587"/>
                    </a:ext>
                  </a:extLst>
                </a:gridCol>
                <a:gridCol w="2769439">
                  <a:extLst>
                    <a:ext uri="{9D8B030D-6E8A-4147-A177-3AD203B41FA5}">
                      <a16:colId xmlns:a16="http://schemas.microsoft.com/office/drawing/2014/main" xmlns="" val="490938078"/>
                    </a:ext>
                  </a:extLst>
                </a:gridCol>
              </a:tblGrid>
              <a:tr h="701610">
                <a:tc>
                  <a:txBody>
                    <a:bodyPr/>
                    <a:lstStyle/>
                    <a:p>
                      <a:endParaRPr lang="en-US" dirty="0"/>
                    </a:p>
                  </a:txBody>
                  <a:tcPr/>
                </a:tc>
                <a:tc>
                  <a:txBody>
                    <a:bodyPr/>
                    <a:lstStyle/>
                    <a:p>
                      <a:r>
                        <a:rPr lang="en-US" dirty="0" err="1"/>
                        <a:t>Scikit</a:t>
                      </a:r>
                      <a:r>
                        <a:rPr lang="en-US" dirty="0"/>
                        <a:t>-learn</a:t>
                      </a:r>
                    </a:p>
                  </a:txBody>
                  <a:tcPr/>
                </a:tc>
                <a:tc>
                  <a:txBody>
                    <a:bodyPr/>
                    <a:lstStyle/>
                    <a:p>
                      <a:r>
                        <a:rPr lang="en-US" dirty="0"/>
                        <a:t>Spark MLLIB</a:t>
                      </a:r>
                    </a:p>
                  </a:txBody>
                  <a:tcPr/>
                </a:tc>
                <a:extLst>
                  <a:ext uri="{0D108BD9-81ED-4DB2-BD59-A6C34878D82A}">
                    <a16:rowId xmlns:a16="http://schemas.microsoft.com/office/drawing/2014/main" xmlns="" val="1883026490"/>
                  </a:ext>
                </a:extLst>
              </a:tr>
              <a:tr h="1258059">
                <a:tc>
                  <a:txBody>
                    <a:bodyPr/>
                    <a:lstStyle/>
                    <a:p>
                      <a:r>
                        <a:rPr lang="en-US" dirty="0"/>
                        <a:t>Best for</a:t>
                      </a:r>
                    </a:p>
                  </a:txBody>
                  <a:tcPr/>
                </a:tc>
                <a:tc>
                  <a:txBody>
                    <a:bodyPr/>
                    <a:lstStyle/>
                    <a:p>
                      <a:r>
                        <a:rPr lang="en-US" dirty="0"/>
                        <a:t>Small-to</a:t>
                      </a:r>
                      <a:r>
                        <a:rPr lang="en-US" baseline="0" dirty="0"/>
                        <a:t>-moderate datasets</a:t>
                      </a:r>
                      <a:endParaRPr lang="en-US" dirty="0"/>
                    </a:p>
                  </a:txBody>
                  <a:tcPr/>
                </a:tc>
                <a:tc>
                  <a:txBody>
                    <a:bodyPr/>
                    <a:lstStyle/>
                    <a:p>
                      <a:r>
                        <a:rPr lang="en-US" dirty="0"/>
                        <a:t>Massive</a:t>
                      </a:r>
                      <a:r>
                        <a:rPr lang="en-US" baseline="0" dirty="0"/>
                        <a:t> datasets</a:t>
                      </a:r>
                      <a:endParaRPr lang="en-US" dirty="0"/>
                    </a:p>
                  </a:txBody>
                  <a:tcPr/>
                </a:tc>
                <a:extLst>
                  <a:ext uri="{0D108BD9-81ED-4DB2-BD59-A6C34878D82A}">
                    <a16:rowId xmlns:a16="http://schemas.microsoft.com/office/drawing/2014/main" xmlns="" val="3061013850"/>
                  </a:ext>
                </a:extLst>
              </a:tr>
              <a:tr h="701610">
                <a:tc>
                  <a:txBody>
                    <a:bodyPr/>
                    <a:lstStyle/>
                    <a:p>
                      <a:r>
                        <a:rPr lang="en-US" dirty="0"/>
                        <a:t>Processing model</a:t>
                      </a:r>
                    </a:p>
                  </a:txBody>
                  <a:tcPr/>
                </a:tc>
                <a:tc>
                  <a:txBody>
                    <a:bodyPr/>
                    <a:lstStyle/>
                    <a:p>
                      <a:r>
                        <a:rPr lang="en-US" dirty="0"/>
                        <a:t>Single</a:t>
                      </a:r>
                      <a:r>
                        <a:rPr lang="en-US" baseline="0" dirty="0"/>
                        <a:t> computer</a:t>
                      </a:r>
                      <a:endParaRPr lang="en-US" dirty="0"/>
                    </a:p>
                  </a:txBody>
                  <a:tcPr/>
                </a:tc>
                <a:tc>
                  <a:txBody>
                    <a:bodyPr/>
                    <a:lstStyle/>
                    <a:p>
                      <a:r>
                        <a:rPr lang="en-US" dirty="0"/>
                        <a:t>Hadoop Cluster</a:t>
                      </a:r>
                    </a:p>
                  </a:txBody>
                  <a:tcPr/>
                </a:tc>
                <a:extLst>
                  <a:ext uri="{0D108BD9-81ED-4DB2-BD59-A6C34878D82A}">
                    <a16:rowId xmlns:a16="http://schemas.microsoft.com/office/drawing/2014/main" xmlns="" val="2316570496"/>
                  </a:ext>
                </a:extLst>
              </a:tr>
              <a:tr h="701610">
                <a:tc>
                  <a:txBody>
                    <a:bodyPr/>
                    <a:lstStyle/>
                    <a:p>
                      <a:r>
                        <a:rPr lang="en-US" dirty="0"/>
                        <a:t>Speed</a:t>
                      </a:r>
                    </a:p>
                  </a:txBody>
                  <a:tcPr/>
                </a:tc>
                <a:tc>
                  <a:txBody>
                    <a:bodyPr/>
                    <a:lstStyle/>
                    <a:p>
                      <a:r>
                        <a:rPr lang="en-US" dirty="0"/>
                        <a:t>Very fast</a:t>
                      </a:r>
                    </a:p>
                  </a:txBody>
                  <a:tcPr/>
                </a:tc>
                <a:tc>
                  <a:txBody>
                    <a:bodyPr/>
                    <a:lstStyle/>
                    <a:p>
                      <a:r>
                        <a:rPr lang="en-US" dirty="0"/>
                        <a:t>Slower</a:t>
                      </a:r>
                    </a:p>
                  </a:txBody>
                  <a:tcPr/>
                </a:tc>
                <a:extLst>
                  <a:ext uri="{0D108BD9-81ED-4DB2-BD59-A6C34878D82A}">
                    <a16:rowId xmlns:a16="http://schemas.microsoft.com/office/drawing/2014/main" xmlns="" val="2812863618"/>
                  </a:ext>
                </a:extLst>
              </a:tr>
              <a:tr h="701610">
                <a:tc>
                  <a:txBody>
                    <a:bodyPr/>
                    <a:lstStyle/>
                    <a:p>
                      <a:r>
                        <a:rPr lang="en-US" dirty="0"/>
                        <a:t>Language bindings</a:t>
                      </a:r>
                    </a:p>
                  </a:txBody>
                  <a:tcPr/>
                </a:tc>
                <a:tc>
                  <a:txBody>
                    <a:bodyPr/>
                    <a:lstStyle/>
                    <a:p>
                      <a:r>
                        <a:rPr lang="en-US" dirty="0"/>
                        <a:t>Python only</a:t>
                      </a:r>
                    </a:p>
                  </a:txBody>
                  <a:tcPr/>
                </a:tc>
                <a:tc>
                  <a:txBody>
                    <a:bodyPr/>
                    <a:lstStyle/>
                    <a:p>
                      <a:r>
                        <a:rPr lang="en-US" dirty="0"/>
                        <a:t>Python,</a:t>
                      </a:r>
                      <a:r>
                        <a:rPr lang="en-US" baseline="0" dirty="0"/>
                        <a:t> Java, Scala</a:t>
                      </a:r>
                      <a:endParaRPr lang="en-US" dirty="0"/>
                    </a:p>
                  </a:txBody>
                  <a:tcPr/>
                </a:tc>
                <a:extLst>
                  <a:ext uri="{0D108BD9-81ED-4DB2-BD59-A6C34878D82A}">
                    <a16:rowId xmlns:a16="http://schemas.microsoft.com/office/drawing/2014/main" xmlns="" val="1266746889"/>
                  </a:ext>
                </a:extLst>
              </a:tr>
            </a:tbl>
          </a:graphicData>
        </a:graphic>
      </p:graphicFrame>
    </p:spTree>
    <p:extLst>
      <p:ext uri="{BB962C8B-B14F-4D97-AF65-F5344CB8AC3E}">
        <p14:creationId xmlns:p14="http://schemas.microsoft.com/office/powerpoint/2010/main" val="2909631268"/>
      </p:ext>
    </p:extLst>
  </p:cSld>
  <p:clrMapOvr>
    <a:masterClrMapping/>
  </p:clrMapOvr>
  <p:transition xmlns:p14="http://schemas.microsoft.com/office/powerpoint/2010/mai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Scikit</a:t>
            </a:r>
            <a:r>
              <a:rPr lang="en-US" dirty="0"/>
              <a:t>-Learn</a:t>
            </a:r>
          </a:p>
        </p:txBody>
      </p:sp>
      <p:sp>
        <p:nvSpPr>
          <p:cNvPr id="3" name="Text Placeholder 2"/>
          <p:cNvSpPr>
            <a:spLocks noGrp="1"/>
          </p:cNvSpPr>
          <p:nvPr>
            <p:ph type="body" idx="1"/>
          </p:nvPr>
        </p:nvSpPr>
        <p:spPr/>
        <p:txBody>
          <a:bodyPr/>
          <a:lstStyle/>
          <a:p>
            <a:pPr marL="40639" indent="0">
              <a:buNone/>
            </a:pPr>
            <a:r>
              <a:rPr lang="en-US" dirty="0" err="1">
                <a:latin typeface="+mn-lt"/>
                <a:cs typeface="Courier New" panose="02070309020205020404" pitchFamily="49" charset="0"/>
              </a:rPr>
              <a:t>sklearn</a:t>
            </a:r>
            <a:r>
              <a:rPr lang="en-US" dirty="0">
                <a:latin typeface="+mn-lt"/>
                <a:cs typeface="Courier New" panose="02070309020205020404" pitchFamily="49" charset="0"/>
              </a:rPr>
              <a:t> is already installed with </a:t>
            </a:r>
            <a:r>
              <a:rPr lang="en-US" dirty="0" err="1">
                <a:latin typeface="+mn-lt"/>
                <a:cs typeface="Courier New" panose="02070309020205020404" pitchFamily="49" charset="0"/>
              </a:rPr>
              <a:t>jupyter</a:t>
            </a:r>
            <a:r>
              <a:rPr lang="en-US" dirty="0">
                <a:latin typeface="+mn-lt"/>
                <a:cs typeface="Courier New" panose="02070309020205020404" pitchFamily="49" charset="0"/>
              </a:rPr>
              <a:t> / anaconda.</a:t>
            </a:r>
          </a:p>
          <a:p>
            <a:r>
              <a:rPr lang="en-US" dirty="0">
                <a:latin typeface="+mn-lt"/>
                <a:cs typeface="Courier New" panose="02070309020205020404" pitchFamily="49" charset="0"/>
              </a:rPr>
              <a:t>	</a:t>
            </a:r>
            <a:r>
              <a:rPr lang="en-US" b="0" dirty="0">
                <a:latin typeface="+mn-lt"/>
                <a:cs typeface="Courier New" panose="02070309020205020404" pitchFamily="49" charset="0"/>
              </a:rPr>
              <a:t>Otherwise (on a command-line): </a:t>
            </a:r>
            <a:r>
              <a:rPr lang="en-US" b="0" dirty="0">
                <a:latin typeface="Courier New" panose="02070309020205020404" pitchFamily="49" charset="0"/>
                <a:cs typeface="Courier New" panose="02070309020205020404" pitchFamily="49" charset="0"/>
              </a:rPr>
              <a:t>pip install </a:t>
            </a:r>
            <a:r>
              <a:rPr lang="en-US" b="0" dirty="0" err="1">
                <a:latin typeface="Courier New" panose="02070309020205020404" pitchFamily="49" charset="0"/>
                <a:cs typeface="Courier New" panose="02070309020205020404" pitchFamily="49" charset="0"/>
              </a:rPr>
              <a:t>sklearn</a:t>
            </a:r>
            <a:endParaRPr lang="en-US" b="0" dirty="0">
              <a:latin typeface="Courier New" panose="02070309020205020404" pitchFamily="49" charset="0"/>
              <a:cs typeface="Courier New" panose="02070309020205020404" pitchFamily="49" charset="0"/>
            </a:endParaRPr>
          </a:p>
          <a:p>
            <a:pPr marL="40639" indent="0">
              <a:buNone/>
            </a:pPr>
            <a:endParaRPr lang="en-US" b="0" dirty="0">
              <a:latin typeface="Courier New" panose="02070309020205020404" pitchFamily="49" charset="0"/>
              <a:cs typeface="Courier New" panose="02070309020205020404" pitchFamily="49" charset="0"/>
            </a:endParaRPr>
          </a:p>
          <a:p>
            <a:pPr marL="40639" indent="0">
              <a:buNone/>
            </a:pPr>
            <a:r>
              <a:rPr lang="en-US" dirty="0">
                <a:cs typeface="Courier New" panose="02070309020205020404" pitchFamily="49" charset="0"/>
              </a:rPr>
              <a:t>How to check</a:t>
            </a:r>
          </a:p>
          <a:p>
            <a:pPr marL="40639" indent="0">
              <a:buNone/>
            </a:pPr>
            <a:r>
              <a:rPr lang="en-US" b="0" dirty="0">
                <a:latin typeface="Courier New" panose="02070309020205020404" pitchFamily="49" charset="0"/>
                <a:cs typeface="Courier New" panose="02070309020205020404" pitchFamily="49" charset="0"/>
              </a:rPr>
              <a:t>	import </a:t>
            </a:r>
            <a:r>
              <a:rPr lang="en-US" b="0" dirty="0" err="1">
                <a:latin typeface="Courier New" panose="02070309020205020404" pitchFamily="49" charset="0"/>
                <a:cs typeface="Courier New" panose="02070309020205020404" pitchFamily="49" charset="0"/>
              </a:rPr>
              <a:t>sklearn.linear_model</a:t>
            </a:r>
            <a:endParaRPr lang="en-US" b="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90752601"/>
      </p:ext>
    </p:extLst>
  </p:cSld>
  <p:clrMapOvr>
    <a:masterClrMapping/>
  </p:clrMapOvr>
  <p:transition xmlns:p14="http://schemas.microsoft.com/office/powerpoint/2010/mai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a:t>
            </a:r>
            <a:r>
              <a:rPr lang="en-US" dirty="0" err="1"/>
              <a:t>Regressors</a:t>
            </a:r>
            <a:endParaRPr lang="en-US" dirty="0"/>
          </a:p>
        </p:txBody>
      </p:sp>
      <p:sp>
        <p:nvSpPr>
          <p:cNvPr id="3" name="Text Placeholder 2"/>
          <p:cNvSpPr>
            <a:spLocks noGrp="1"/>
          </p:cNvSpPr>
          <p:nvPr>
            <p:ph type="body" idx="1"/>
          </p:nvPr>
        </p:nvSpPr>
        <p:spPr/>
        <p:txBody>
          <a:bodyPr/>
          <a:lstStyle/>
          <a:p>
            <a:r>
              <a:rPr lang="en-US" dirty="0"/>
              <a:t>Classes for each algorithm:</a:t>
            </a:r>
          </a:p>
          <a:p>
            <a:pPr lvl="1"/>
            <a:r>
              <a:rPr lang="en-US" sz="1800" b="0" dirty="0" err="1">
                <a:latin typeface="Courier New" panose="02070309020205020404" pitchFamily="49" charset="0"/>
                <a:cs typeface="Courier New" panose="02070309020205020404" pitchFamily="49" charset="0"/>
              </a:rPr>
              <a:t>sklearn.linear_model.LinearRegression</a:t>
            </a:r>
            <a:r>
              <a:rPr lang="en-US" sz="1800" b="0" dirty="0">
                <a:latin typeface="Courier New" panose="02070309020205020404" pitchFamily="49" charset="0"/>
                <a:cs typeface="Courier New" panose="02070309020205020404" pitchFamily="49" charset="0"/>
              </a:rPr>
              <a:t>()</a:t>
            </a:r>
          </a:p>
          <a:p>
            <a:pPr lvl="1"/>
            <a:r>
              <a:rPr lang="en-US" sz="1800" b="0" dirty="0" err="1">
                <a:latin typeface="Courier New" panose="02070309020205020404" pitchFamily="49" charset="0"/>
                <a:cs typeface="Courier New" panose="02070309020205020404" pitchFamily="49" charset="0"/>
              </a:rPr>
              <a:t>sklearn.linear_model.TheilSenRegressor</a:t>
            </a:r>
            <a:r>
              <a:rPr lang="en-US" sz="1800" b="0" dirty="0">
                <a:latin typeface="Courier New" panose="02070309020205020404" pitchFamily="49" charset="0"/>
                <a:cs typeface="Courier New" panose="02070309020205020404" pitchFamily="49" charset="0"/>
              </a:rPr>
              <a:t>()</a:t>
            </a:r>
          </a:p>
          <a:p>
            <a:pPr lvl="1"/>
            <a:r>
              <a:rPr lang="en-US" sz="1800" b="0" dirty="0" err="1">
                <a:latin typeface="Courier New" panose="02070309020205020404" pitchFamily="49" charset="0"/>
                <a:cs typeface="Courier New" panose="02070309020205020404" pitchFamily="49" charset="0"/>
              </a:rPr>
              <a:t>sklearn.linear_model.RANSACRegressor</a:t>
            </a:r>
            <a:r>
              <a:rPr lang="en-US" sz="1800" b="0"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marL="186690" lvl="1" indent="0">
              <a:buNone/>
            </a:pPr>
            <a:r>
              <a:rPr lang="en-US" dirty="0">
                <a:cs typeface="Courier New" panose="02070309020205020404" pitchFamily="49" charset="0"/>
              </a:rPr>
              <a:t>Call the </a:t>
            </a:r>
            <a:r>
              <a:rPr lang="en-US" dirty="0">
                <a:latin typeface="Courier New" panose="02070309020205020404" pitchFamily="49" charset="0"/>
                <a:cs typeface="Courier New" panose="02070309020205020404" pitchFamily="49" charset="0"/>
              </a:rPr>
              <a:t>.fit() </a:t>
            </a:r>
            <a:r>
              <a:rPr lang="en-US" dirty="0">
                <a:cs typeface="Courier New" panose="02070309020205020404" pitchFamily="49" charset="0"/>
              </a:rPr>
              <a:t>method with:</a:t>
            </a:r>
          </a:p>
          <a:p>
            <a:pPr lvl="1"/>
            <a:r>
              <a:rPr lang="en-US" sz="1800" b="0" dirty="0" err="1">
                <a:cs typeface="Courier New" panose="02070309020205020404" pitchFamily="49" charset="0"/>
              </a:rPr>
              <a:t>Arg</a:t>
            </a:r>
            <a:r>
              <a:rPr lang="en-US" sz="1800" b="0" dirty="0">
                <a:cs typeface="Courier New" panose="02070309020205020404" pitchFamily="49" charset="0"/>
              </a:rPr>
              <a:t> 1 (X) = a multi-column </a:t>
            </a:r>
            <a:r>
              <a:rPr lang="en-US" sz="1800" b="0" dirty="0" err="1">
                <a:cs typeface="Courier New" panose="02070309020205020404" pitchFamily="49" charset="0"/>
              </a:rPr>
              <a:t>dataframe</a:t>
            </a:r>
            <a:r>
              <a:rPr lang="en-US" sz="1800" b="0" dirty="0">
                <a:cs typeface="Courier New" panose="02070309020205020404" pitchFamily="49" charset="0"/>
              </a:rPr>
              <a:t> of what you have</a:t>
            </a:r>
          </a:p>
          <a:p>
            <a:pPr lvl="1"/>
            <a:r>
              <a:rPr lang="en-US" sz="1800" b="0" dirty="0" err="1">
                <a:cs typeface="Courier New" panose="02070309020205020404" pitchFamily="49" charset="0"/>
              </a:rPr>
              <a:t>Arg</a:t>
            </a:r>
            <a:r>
              <a:rPr lang="en-US" sz="1800" b="0" dirty="0">
                <a:cs typeface="Courier New" panose="02070309020205020404" pitchFamily="49" charset="0"/>
              </a:rPr>
              <a:t> 2 (y) = a Series or single-column </a:t>
            </a:r>
            <a:r>
              <a:rPr lang="en-US" sz="1800" b="0" dirty="0" err="1">
                <a:cs typeface="Courier New" panose="02070309020205020404" pitchFamily="49" charset="0"/>
              </a:rPr>
              <a:t>dataframe</a:t>
            </a:r>
            <a:r>
              <a:rPr lang="en-US" sz="1800" b="0" dirty="0">
                <a:cs typeface="Courier New" panose="02070309020205020404" pitchFamily="49" charset="0"/>
              </a:rPr>
              <a:t> of what you want to predict (the dependent variable)</a:t>
            </a:r>
            <a:endParaRPr lang="en-US" dirty="0">
              <a:cs typeface="Courier New" panose="02070309020205020404" pitchFamily="49" charset="0"/>
            </a:endParaRPr>
          </a:p>
          <a:p>
            <a:pPr marL="186690" lvl="1" indent="0">
              <a:buNone/>
            </a:pPr>
            <a:r>
              <a:rPr lang="en-US" dirty="0">
                <a:cs typeface="Courier New" panose="02070309020205020404" pitchFamily="49" charset="0"/>
              </a:rPr>
              <a:t>Useful functions / attributes:</a:t>
            </a:r>
          </a:p>
          <a:p>
            <a:pPr lvl="1"/>
            <a:r>
              <a:rPr lang="en-US" b="0" dirty="0">
                <a:latin typeface="Courier New" panose="02070309020205020404" pitchFamily="49" charset="0"/>
                <a:cs typeface="Courier New" panose="02070309020205020404" pitchFamily="49" charset="0"/>
              </a:rPr>
              <a:t>predict()</a:t>
            </a:r>
          </a:p>
          <a:p>
            <a:pPr lvl="1"/>
            <a:r>
              <a:rPr lang="en-US" b="0" dirty="0" err="1">
                <a:latin typeface="Courier New" panose="02070309020205020404" pitchFamily="49" charset="0"/>
                <a:cs typeface="Courier New" panose="02070309020205020404" pitchFamily="49" charset="0"/>
              </a:rPr>
              <a:t>coef</a:t>
            </a:r>
            <a:r>
              <a:rPr lang="en-US" b="0" dirty="0">
                <a:latin typeface="Courier New" panose="02070309020205020404" pitchFamily="49" charset="0"/>
                <a:cs typeface="Courier New" panose="02070309020205020404" pitchFamily="49" charset="0"/>
              </a:rPr>
              <a:t>_ intercept_</a:t>
            </a:r>
            <a:r>
              <a:rPr lang="en-US" b="0" dirty="0">
                <a:cs typeface="Courier New" panose="02070309020205020404" pitchFamily="49" charset="0"/>
              </a:rPr>
              <a:t>(</a:t>
            </a:r>
            <a:r>
              <a:rPr lang="en-US" b="0" dirty="0" err="1">
                <a:cs typeface="Courier New" panose="02070309020205020404" pitchFamily="49" charset="0"/>
              </a:rPr>
              <a:t>LinearRegression</a:t>
            </a:r>
            <a:r>
              <a:rPr lang="en-US" b="0" dirty="0">
                <a:cs typeface="Courier New" panose="02070309020205020404" pitchFamily="49" charset="0"/>
              </a:rPr>
              <a:t> and </a:t>
            </a:r>
            <a:r>
              <a:rPr lang="en-US" b="0" dirty="0" err="1">
                <a:cs typeface="Courier New" panose="02070309020205020404" pitchFamily="49" charset="0"/>
              </a:rPr>
              <a:t>TheilSen</a:t>
            </a:r>
            <a:r>
              <a:rPr lang="en-US" b="0" dirty="0">
                <a:cs typeface="Courier New" panose="02070309020205020404" pitchFamily="49" charset="0"/>
              </a:rPr>
              <a:t>)</a:t>
            </a:r>
            <a:endParaRPr lang="en-US" b="0" dirty="0">
              <a:latin typeface="Courier New" panose="02070309020205020404" pitchFamily="49" charset="0"/>
              <a:cs typeface="Courier New" panose="02070309020205020404" pitchFamily="49" charset="0"/>
            </a:endParaRPr>
          </a:p>
          <a:p>
            <a:pPr lvl="1"/>
            <a:r>
              <a:rPr lang="en-US" b="0" dirty="0">
                <a:latin typeface="Courier New" panose="02070309020205020404" pitchFamily="49" charset="0"/>
                <a:cs typeface="Courier New" panose="02070309020205020404" pitchFamily="49" charset="0"/>
              </a:rPr>
              <a:t>estimator </a:t>
            </a:r>
            <a:r>
              <a:rPr lang="en-US" b="0" dirty="0">
                <a:cs typeface="Courier New" panose="02070309020205020404" pitchFamily="49" charset="0"/>
              </a:rPr>
              <a:t>(</a:t>
            </a:r>
            <a:r>
              <a:rPr lang="en-US" b="0" dirty="0" err="1">
                <a:cs typeface="Courier New" panose="02070309020205020404" pitchFamily="49" charset="0"/>
              </a:rPr>
              <a:t>RANSACRegressor</a:t>
            </a:r>
            <a:r>
              <a:rPr lang="en-US" b="0" dirty="0">
                <a:cs typeface="Courier New" panose="02070309020205020404" pitchFamily="49" charset="0"/>
              </a:rPr>
              <a:t> only: is a </a:t>
            </a:r>
            <a:r>
              <a:rPr lang="en-US" b="0" dirty="0" err="1">
                <a:cs typeface="Courier New" panose="02070309020205020404" pitchFamily="49" charset="0"/>
              </a:rPr>
              <a:t>LinearRegressor</a:t>
            </a:r>
            <a:r>
              <a:rPr lang="en-US" b="0" dirty="0">
                <a:cs typeface="Courier New" panose="02070309020205020404" pitchFamily="49" charset="0"/>
              </a:rPr>
              <a:t>)</a:t>
            </a:r>
            <a:endParaRPr lang="en-US" b="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18952334"/>
      </p:ext>
    </p:extLst>
  </p:cSld>
  <p:clrMapOvr>
    <a:masterClrMapping/>
  </p:clrMapOvr>
  <p:transition xmlns:p14="http://schemas.microsoft.com/office/powerpoint/2010/mai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a:t>
            </a:r>
            <a:r>
              <a:rPr lang="en-US" dirty="0"/>
              <a:t> mangling reminder</a:t>
            </a:r>
          </a:p>
        </p:txBody>
      </p:sp>
      <p:sp>
        <p:nvSpPr>
          <p:cNvPr id="3" name="Text Placeholder 2"/>
          <p:cNvSpPr>
            <a:spLocks noGrp="1"/>
          </p:cNvSpPr>
          <p:nvPr>
            <p:ph type="body" idx="1"/>
          </p:nvPr>
        </p:nvSpPr>
        <p:spPr>
          <a:xfrm>
            <a:off x="468153" y="983297"/>
            <a:ext cx="8426769" cy="644781"/>
          </a:xfrm>
        </p:spPr>
        <p:txBody>
          <a:bodyPr/>
          <a:lstStyle/>
          <a:p>
            <a:pPr marL="40639" indent="0">
              <a:buNone/>
            </a:pPr>
            <a:r>
              <a:rPr lang="en-US" dirty="0" err="1">
                <a:latin typeface="Courier New" panose="02070309020205020404" pitchFamily="49" charset="0"/>
                <a:cs typeface="Courier New" panose="02070309020205020404" pitchFamily="49" charset="0"/>
              </a:rPr>
              <a:t>df.loc</a:t>
            </a:r>
            <a:r>
              <a:rPr lang="en-US" dirty="0">
                <a:latin typeface="Courier New" panose="02070309020205020404" pitchFamily="49" charset="0"/>
                <a:cs typeface="Courier New" panose="02070309020205020404" pitchFamily="49" charset="0"/>
              </a:rPr>
              <a:t>[ : ,[</a:t>
            </a:r>
            <a:r>
              <a:rPr lang="en-US" dirty="0"/>
              <a:t>"</a:t>
            </a:r>
            <a:r>
              <a:rPr lang="en-US" dirty="0">
                <a:latin typeface="Courier New" panose="02070309020205020404" pitchFamily="49" charset="0"/>
                <a:cs typeface="Courier New" panose="02070309020205020404" pitchFamily="49" charset="0"/>
              </a:rPr>
              <a:t>BEGINNING_COLUMN</a:t>
            </a:r>
            <a:r>
              <a:rPr lang="en-US" dirty="0"/>
              <a:t>"</a:t>
            </a:r>
            <a:r>
              <a:rPr lang="en-US" dirty="0">
                <a:latin typeface="Courier New" panose="02070309020205020404" pitchFamily="49" charset="0"/>
                <a:cs typeface="Courier New" panose="02070309020205020404" pitchFamily="49" charset="0"/>
              </a:rPr>
              <a:t>: </a:t>
            </a:r>
            <a:r>
              <a:rPr lang="en-US" dirty="0"/>
              <a:t>"</a:t>
            </a:r>
            <a:r>
              <a:rPr lang="en-US" dirty="0">
                <a:latin typeface="Courier New" panose="02070309020205020404" pitchFamily="49" charset="0"/>
                <a:cs typeface="Courier New" panose="02070309020205020404" pitchFamily="49" charset="0"/>
              </a:rPr>
              <a:t>ENDING_COLUMN</a:t>
            </a:r>
            <a:r>
              <a:rPr lang="en-US" dirty="0"/>
              <a:t>"</a:t>
            </a:r>
            <a:r>
              <a:rPr lang="en-US" dirty="0">
                <a:latin typeface="Courier New" panose="02070309020205020404" pitchFamily="49" charset="0"/>
                <a:cs typeface="Courier New" panose="02070309020205020404" pitchFamily="49" charset="0"/>
              </a:rPr>
              <a:t>]   ]</a:t>
            </a:r>
          </a:p>
        </p:txBody>
      </p:sp>
      <p:cxnSp>
        <p:nvCxnSpPr>
          <p:cNvPr id="5" name="Straight Arrow Connector 4"/>
          <p:cNvCxnSpPr/>
          <p:nvPr/>
        </p:nvCxnSpPr>
        <p:spPr>
          <a:xfrm flipH="1" flipV="1">
            <a:off x="1880020" y="1378335"/>
            <a:ext cx="267519" cy="1063782"/>
          </a:xfrm>
          <a:prstGeom prst="straightConnector1">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6" name="Straight Arrow Connector 5"/>
          <p:cNvCxnSpPr/>
          <p:nvPr/>
        </p:nvCxnSpPr>
        <p:spPr>
          <a:xfrm flipV="1">
            <a:off x="601073" y="1359082"/>
            <a:ext cx="913195" cy="2384371"/>
          </a:xfrm>
          <a:prstGeom prst="straightConnector1">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7" name="Left Brace 6"/>
          <p:cNvSpPr/>
          <p:nvPr/>
        </p:nvSpPr>
        <p:spPr>
          <a:xfrm rot="16200000">
            <a:off x="4836504" y="-995588"/>
            <a:ext cx="396549" cy="5430645"/>
          </a:xfrm>
          <a:prstGeom prst="leftBrace">
            <a:avLst>
              <a:gd name="adj1" fmla="val 8333"/>
              <a:gd name="adj2" fmla="val 46715"/>
            </a:avLst>
          </a:prstGeom>
          <a:ln/>
        </p:spPr>
        <p:style>
          <a:lnRef idx="3">
            <a:schemeClr val="accent5"/>
          </a:lnRef>
          <a:fillRef idx="0">
            <a:schemeClr val="accent5"/>
          </a:fillRef>
          <a:effectRef idx="2">
            <a:schemeClr val="accent5"/>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8" name="TextBox 7"/>
          <p:cNvSpPr txBox="1"/>
          <p:nvPr/>
        </p:nvSpPr>
        <p:spPr>
          <a:xfrm>
            <a:off x="3220248" y="2106027"/>
            <a:ext cx="3863238"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rPr>
              <a:t>Column selection list [A:B]</a:t>
            </a:r>
          </a:p>
        </p:txBody>
      </p:sp>
      <p:sp>
        <p:nvSpPr>
          <p:cNvPr id="9" name="TextBox 8"/>
          <p:cNvSpPr txBox="1"/>
          <p:nvPr/>
        </p:nvSpPr>
        <p:spPr>
          <a:xfrm>
            <a:off x="1441424" y="2562562"/>
            <a:ext cx="2959143" cy="11644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rPr>
              <a:t>Row selection</a:t>
            </a:r>
          </a:p>
          <a:p>
            <a:pPr marL="0" marR="0" indent="0" algn="l" defTabSz="584200" rtl="0" fontAlgn="auto" latinLnBrk="0" hangingPunct="0">
              <a:lnSpc>
                <a:spcPct val="100000"/>
              </a:lnSpc>
              <a:spcBef>
                <a:spcPts val="0"/>
              </a:spcBef>
              <a:spcAft>
                <a:spcPts val="0"/>
              </a:spcAft>
              <a:buClrTx/>
              <a:buSzTx/>
              <a:buFontTx/>
              <a:buNone/>
              <a:tabLst/>
            </a:pPr>
            <a:r>
              <a:rPr lang="en-US" dirty="0"/>
              <a:t>: means “every row”</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a:p>
            <a:pPr marL="0" marR="0" indent="0" algn="l"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13" name="TextBox 12"/>
          <p:cNvSpPr txBox="1"/>
          <p:nvPr/>
        </p:nvSpPr>
        <p:spPr>
          <a:xfrm>
            <a:off x="151450" y="3743453"/>
            <a:ext cx="9060173"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rPr>
              <a:t>[ ] brackets not ()</a:t>
            </a:r>
            <a:r>
              <a:rPr kumimoji="0" lang="en-US" sz="2300" b="1" i="0" u="none" strike="noStrike" cap="none" spc="0" normalizeH="0" dirty="0">
                <a:ln>
                  <a:noFill/>
                </a:ln>
                <a:solidFill>
                  <a:srgbClr val="000000"/>
                </a:solidFill>
                <a:effectLst/>
                <a:uFill>
                  <a:solidFill>
                    <a:srgbClr val="000000"/>
                  </a:solidFill>
                </a:uFill>
                <a:latin typeface="+mj-lt"/>
                <a:ea typeface="+mj-ea"/>
                <a:cs typeface="+mj-cs"/>
                <a:sym typeface="Helvetica"/>
              </a:rPr>
              <a:t> because we are using the __</a:t>
            </a:r>
            <a:r>
              <a:rPr kumimoji="0" lang="en-US" sz="2300" b="1" i="0" u="none" strike="noStrike" cap="none" spc="0" normalizeH="0" dirty="0" err="1">
                <a:ln>
                  <a:noFill/>
                </a:ln>
                <a:solidFill>
                  <a:srgbClr val="000000"/>
                </a:solidFill>
                <a:effectLst/>
                <a:uFill>
                  <a:solidFill>
                    <a:srgbClr val="000000"/>
                  </a:solidFill>
                </a:uFill>
                <a:latin typeface="+mj-lt"/>
                <a:ea typeface="+mj-ea"/>
                <a:cs typeface="+mj-cs"/>
                <a:sym typeface="Helvetica"/>
              </a:rPr>
              <a:t>getitem</a:t>
            </a:r>
            <a:r>
              <a:rPr kumimoji="0" lang="en-US" sz="2300" b="1" i="0" u="none" strike="noStrike" cap="none" spc="0" normalizeH="0" dirty="0">
                <a:ln>
                  <a:noFill/>
                </a:ln>
                <a:solidFill>
                  <a:srgbClr val="000000"/>
                </a:solidFill>
                <a:effectLst/>
                <a:uFill>
                  <a:solidFill>
                    <a:srgbClr val="000000"/>
                  </a:solidFill>
                </a:uFill>
                <a:latin typeface="+mj-lt"/>
                <a:ea typeface="+mj-ea"/>
                <a:cs typeface="+mj-cs"/>
                <a:sym typeface="Helvetica"/>
              </a:rPr>
              <a:t>__ method</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cxnSp>
        <p:nvCxnSpPr>
          <p:cNvPr id="16" name="Curved Connector 15"/>
          <p:cNvCxnSpPr/>
          <p:nvPr/>
        </p:nvCxnSpPr>
        <p:spPr>
          <a:xfrm flipV="1">
            <a:off x="973447" y="1409139"/>
            <a:ext cx="7368827" cy="2317844"/>
          </a:xfrm>
          <a:prstGeom prst="curvedConnector3">
            <a:avLst>
              <a:gd name="adj1" fmla="val 103268"/>
            </a:avLst>
          </a:prstGeom>
          <a:ln>
            <a:tailEnd type="triangle"/>
          </a:ln>
        </p:spPr>
        <p:style>
          <a:lnRef idx="3">
            <a:schemeClr val="accent5"/>
          </a:lnRef>
          <a:fillRef idx="0">
            <a:schemeClr val="accent5"/>
          </a:fillRef>
          <a:effectRef idx="2">
            <a:schemeClr val="accent5"/>
          </a:effectRef>
          <a:fontRef idx="minor">
            <a:schemeClr val="tx1"/>
          </a:fontRef>
        </p:style>
      </p:cxnSp>
      <p:sp>
        <p:nvSpPr>
          <p:cNvPr id="20" name="TextBox 19"/>
          <p:cNvSpPr txBox="1"/>
          <p:nvPr/>
        </p:nvSpPr>
        <p:spPr>
          <a:xfrm>
            <a:off x="3694087" y="4298346"/>
            <a:ext cx="5517536" cy="379591"/>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800" b="0" dirty="0" err="1">
                <a:latin typeface="Courier New" panose="02070309020205020404" pitchFamily="49" charset="0"/>
                <a:cs typeface="Courier New" panose="02070309020205020404" pitchFamily="49" charset="0"/>
              </a:rPr>
              <a:t>d</a:t>
            </a:r>
            <a:r>
              <a:rPr kumimoji="0" lang="en-US" sz="1800" b="0" i="0" u="none" strike="noStrike" cap="none" spc="0" normalizeH="0" baseline="0" dirty="0" err="1">
                <a:ln>
                  <a:noFill/>
                </a:ln>
                <a:solidFill>
                  <a:srgbClr val="000000"/>
                </a:solidFill>
                <a:effectLst/>
                <a:uFill>
                  <a:solidFill>
                    <a:srgbClr val="000000"/>
                  </a:solidFill>
                </a:uFill>
                <a:latin typeface="Courier New" panose="02070309020205020404" pitchFamily="49" charset="0"/>
                <a:cs typeface="Courier New" panose="02070309020205020404" pitchFamily="49" charset="0"/>
                <a:sym typeface="Helvetica"/>
              </a:rPr>
              <a:t>f.</a:t>
            </a:r>
            <a:r>
              <a:rPr kumimoji="0" lang="en-US" sz="1800" i="0" u="none" strike="noStrike" cap="none" spc="0" normalizeH="0" baseline="0" dirty="0" err="1">
                <a:ln>
                  <a:noFill/>
                </a:ln>
                <a:solidFill>
                  <a:srgbClr val="000000"/>
                </a:solidFill>
                <a:effectLst/>
                <a:uFill>
                  <a:solidFill>
                    <a:srgbClr val="000000"/>
                  </a:solidFill>
                </a:uFill>
                <a:latin typeface="Courier New" panose="02070309020205020404" pitchFamily="49" charset="0"/>
                <a:cs typeface="Courier New" panose="02070309020205020404" pitchFamily="49" charset="0"/>
                <a:sym typeface="Helvetica"/>
              </a:rPr>
              <a:t>i</a:t>
            </a:r>
            <a:r>
              <a:rPr kumimoji="0" lang="en-US" sz="1800" b="0" i="0" u="none" strike="noStrike" cap="none" spc="0" normalizeH="0" baseline="0" dirty="0" err="1">
                <a:ln>
                  <a:noFill/>
                </a:ln>
                <a:solidFill>
                  <a:srgbClr val="000000"/>
                </a:solidFill>
                <a:effectLst/>
                <a:uFill>
                  <a:solidFill>
                    <a:srgbClr val="000000"/>
                  </a:solidFill>
                </a:uFill>
                <a:latin typeface="Courier New" panose="02070309020205020404" pitchFamily="49" charset="0"/>
                <a:cs typeface="Courier New" panose="02070309020205020404" pitchFamily="49" charset="0"/>
                <a:sym typeface="Helvetica"/>
              </a:rPr>
              <a:t>loc</a:t>
            </a:r>
            <a:r>
              <a:rPr kumimoji="0" lang="en-US" sz="1800" b="0" i="0" u="none" strike="noStrike" cap="none" spc="0" normalizeH="0" baseline="0" dirty="0">
                <a:ln>
                  <a:noFill/>
                </a:ln>
                <a:solidFill>
                  <a:srgbClr val="000000"/>
                </a:solidFill>
                <a:effectLst/>
                <a:uFill>
                  <a:solidFill>
                    <a:srgbClr val="000000"/>
                  </a:solidFill>
                </a:uFill>
                <a:latin typeface="Courier New" panose="02070309020205020404" pitchFamily="49" charset="0"/>
                <a:cs typeface="Courier New" panose="02070309020205020404" pitchFamily="49" charset="0"/>
                <a:sym typeface="Helvetica"/>
              </a:rPr>
              <a:t>[…] </a:t>
            </a:r>
            <a:r>
              <a:rPr kumimoji="0" lang="en-US" sz="1800" b="1" i="0" u="none" strike="noStrike" cap="none" spc="0" normalizeH="0" baseline="0" dirty="0">
                <a:ln>
                  <a:noFill/>
                </a:ln>
                <a:solidFill>
                  <a:srgbClr val="000000"/>
                </a:solidFill>
                <a:effectLst/>
                <a:uFill>
                  <a:solidFill>
                    <a:srgbClr val="000000"/>
                  </a:solidFill>
                </a:uFill>
                <a:sym typeface="Helvetica"/>
              </a:rPr>
              <a:t>for number</a:t>
            </a:r>
            <a:r>
              <a:rPr kumimoji="0" lang="en-US" sz="1800" b="1" i="0" u="none" strike="noStrike" cap="none" spc="0" normalizeH="0" dirty="0">
                <a:ln>
                  <a:noFill/>
                </a:ln>
                <a:solidFill>
                  <a:srgbClr val="000000"/>
                </a:solidFill>
                <a:effectLst/>
                <a:uFill>
                  <a:solidFill>
                    <a:srgbClr val="000000"/>
                  </a:solidFill>
                </a:uFill>
                <a:sym typeface="Helvetica"/>
              </a:rPr>
              <a:t> based column selection</a:t>
            </a:r>
            <a:endParaRPr kumimoji="0" lang="en-US" sz="1800" b="1" i="0" u="none" strike="noStrike" cap="none" spc="0" normalizeH="0" baseline="0" dirty="0">
              <a:ln>
                <a:noFill/>
              </a:ln>
              <a:solidFill>
                <a:srgbClr val="000000"/>
              </a:solidFill>
              <a:effectLst/>
              <a:uFill>
                <a:solidFill>
                  <a:srgbClr val="000000"/>
                </a:solidFill>
              </a:uFill>
              <a:sym typeface="Helvetica"/>
            </a:endParaRPr>
          </a:p>
        </p:txBody>
      </p:sp>
      <p:sp>
        <p:nvSpPr>
          <p:cNvPr id="21" name="TextBox 20"/>
          <p:cNvSpPr txBox="1"/>
          <p:nvPr/>
        </p:nvSpPr>
        <p:spPr>
          <a:xfrm>
            <a:off x="3001590" y="4751315"/>
            <a:ext cx="6210033" cy="379591"/>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
                  <a:solidFill>
                    <a:srgbClr val="000000"/>
                  </a:solidFill>
                </a:uFill>
                <a:latin typeface="+mj-lt"/>
                <a:ea typeface="+mj-ea"/>
                <a:cs typeface="+mj-cs"/>
                <a:sym typeface="Helvetica"/>
              </a:rPr>
              <a:t>You can also use </a:t>
            </a:r>
            <a:r>
              <a:rPr kumimoji="0" lang="en-US" sz="1800" b="0" i="0" u="none" strike="noStrike" cap="none" spc="0" normalizeH="0" baseline="0" dirty="0">
                <a:ln>
                  <a:noFill/>
                </a:ln>
                <a:solidFill>
                  <a:srgbClr val="000000"/>
                </a:solidFill>
                <a:effectLst/>
                <a:uFill>
                  <a:solidFill>
                    <a:srgbClr val="000000"/>
                  </a:solidFill>
                </a:uFill>
                <a:latin typeface="Courier New" panose="02070309020205020404" pitchFamily="49" charset="0"/>
                <a:cs typeface="Courier New" panose="02070309020205020404" pitchFamily="49" charset="0"/>
                <a:sym typeface="Helvetica"/>
              </a:rPr>
              <a:t>.reshape(-1,1)</a:t>
            </a:r>
            <a:r>
              <a:rPr kumimoji="0" lang="en-US" sz="1800" b="0" i="0" u="none" strike="noStrike" cap="none" spc="0" normalizeH="0" dirty="0">
                <a:ln>
                  <a:noFill/>
                </a:ln>
                <a:solidFill>
                  <a:srgbClr val="000000"/>
                </a:solidFill>
                <a:effectLst/>
                <a:uFill>
                  <a:solidFill>
                    <a:srgbClr val="000000"/>
                  </a:solidFill>
                </a:uFill>
                <a:latin typeface="Courier New" panose="02070309020205020404" pitchFamily="49" charset="0"/>
                <a:cs typeface="Courier New" panose="02070309020205020404" pitchFamily="49" charset="0"/>
                <a:sym typeface="Helvetica"/>
              </a:rPr>
              <a:t> </a:t>
            </a:r>
            <a:r>
              <a:rPr kumimoji="0" lang="en-US" sz="1800" b="1" i="0" u="none" strike="noStrike" cap="none" spc="0" normalizeH="0" dirty="0">
                <a:ln>
                  <a:noFill/>
                </a:ln>
                <a:solidFill>
                  <a:srgbClr val="000000"/>
                </a:solidFill>
                <a:effectLst/>
                <a:uFill>
                  <a:solidFill>
                    <a:srgbClr val="000000"/>
                  </a:solidFill>
                </a:uFill>
                <a:latin typeface="+mj-lt"/>
                <a:ea typeface="+mj-ea"/>
                <a:cs typeface="+mj-cs"/>
                <a:sym typeface="Helvetica"/>
              </a:rPr>
              <a:t>on a Pandas series</a:t>
            </a:r>
            <a:endParaRPr kumimoji="0" lang="en-US" sz="18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621651118"/>
      </p:ext>
    </p:extLst>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52" name="Shape 152"/>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53" name="Shape 153"/>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WHAT ARE THE GOALS OF STATISTICAL LEARNING?</a:t>
            </a:r>
          </a:p>
        </p:txBody>
      </p:sp>
      <p:sp>
        <p:nvSpPr>
          <p:cNvPr id="154" name="Shape 154"/>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 – 1 dimensional linear model</a:t>
            </a:r>
          </a:p>
        </p:txBody>
      </p:sp>
      <p:sp>
        <p:nvSpPr>
          <p:cNvPr id="3" name="Text Placeholder 2"/>
          <p:cNvSpPr>
            <a:spLocks noGrp="1"/>
          </p:cNvSpPr>
          <p:nvPr>
            <p:ph type="body" idx="1"/>
          </p:nvPr>
        </p:nvSpPr>
        <p:spPr/>
        <p:txBody>
          <a:bodyPr/>
          <a:lstStyle/>
          <a:p>
            <a:pPr marL="40639" indent="0">
              <a:buNone/>
            </a:pPr>
            <a:r>
              <a:rPr lang="en-US" b="0" dirty="0">
                <a:latin typeface="Courier New" panose="02070309020205020404" pitchFamily="49" charset="0"/>
                <a:cs typeface="Courier New" panose="02070309020205020404" pitchFamily="49" charset="0"/>
              </a:rPr>
              <a:t>import </a:t>
            </a:r>
            <a:r>
              <a:rPr lang="en-US" b="0" dirty="0" err="1">
                <a:latin typeface="Courier New" panose="02070309020205020404" pitchFamily="49" charset="0"/>
                <a:cs typeface="Courier New" panose="02070309020205020404" pitchFamily="49" charset="0"/>
              </a:rPr>
              <a:t>sklearn.linear_model</a:t>
            </a:r>
            <a:endParaRPr lang="en-US" b="0" dirty="0">
              <a:latin typeface="Courier New" panose="02070309020205020404" pitchFamily="49" charset="0"/>
              <a:cs typeface="Courier New" panose="02070309020205020404" pitchFamily="49" charset="0"/>
            </a:endParaRPr>
          </a:p>
          <a:p>
            <a:pPr marL="40639" indent="0">
              <a:buNone/>
            </a:pPr>
            <a:r>
              <a:rPr lang="en-US" b="0" dirty="0">
                <a:latin typeface="Courier New" panose="02070309020205020404" pitchFamily="49" charset="0"/>
                <a:cs typeface="Courier New" panose="02070309020205020404" pitchFamily="49" charset="0"/>
              </a:rPr>
              <a:t>import pandas</a:t>
            </a:r>
          </a:p>
          <a:p>
            <a:pPr marL="40639" indent="0">
              <a:buNone/>
            </a:pPr>
            <a:r>
              <a:rPr lang="en-US" b="0" dirty="0">
                <a:latin typeface="Courier New" panose="02070309020205020404" pitchFamily="49" charset="0"/>
                <a:cs typeface="Courier New" panose="02070309020205020404" pitchFamily="49" charset="0"/>
              </a:rPr>
              <a:t>import </a:t>
            </a:r>
            <a:r>
              <a:rPr lang="en-US" b="0" dirty="0" err="1">
                <a:latin typeface="Courier New" panose="02070309020205020404" pitchFamily="49" charset="0"/>
                <a:cs typeface="Courier New" panose="02070309020205020404" pitchFamily="49" charset="0"/>
              </a:rPr>
              <a:t>matplotlib.pyplot</a:t>
            </a:r>
            <a:endParaRPr lang="en-US" b="0" dirty="0">
              <a:latin typeface="Courier New" panose="02070309020205020404" pitchFamily="49" charset="0"/>
              <a:cs typeface="Courier New" panose="02070309020205020404" pitchFamily="49" charset="0"/>
            </a:endParaRPr>
          </a:p>
          <a:p>
            <a:pPr marL="40639" indent="0">
              <a:buNone/>
            </a:pPr>
            <a:r>
              <a:rPr lang="en-US" b="0" dirty="0" err="1">
                <a:latin typeface="Courier New" panose="02070309020205020404" pitchFamily="49" charset="0"/>
                <a:cs typeface="Courier New" panose="02070309020205020404" pitchFamily="49" charset="0"/>
              </a:rPr>
              <a:t>Dataframe</a:t>
            </a:r>
            <a:r>
              <a:rPr lang="en-US" b="0" dirty="0">
                <a:latin typeface="Courier New" panose="02070309020205020404" pitchFamily="49" charset="0"/>
                <a:cs typeface="Courier New" panose="02070309020205020404" pitchFamily="49" charset="0"/>
              </a:rPr>
              <a:t> = </a:t>
            </a:r>
            <a:r>
              <a:rPr lang="en-US" b="0" dirty="0" err="1">
                <a:latin typeface="Courier New" panose="02070309020205020404" pitchFamily="49" charset="0"/>
                <a:cs typeface="Courier New" panose="02070309020205020404" pitchFamily="49" charset="0"/>
              </a:rPr>
              <a:t>pandas.read_csv</a:t>
            </a:r>
            <a:r>
              <a:rPr lang="en-US" b="0" dirty="0">
                <a:latin typeface="Courier New" panose="02070309020205020404" pitchFamily="49" charset="0"/>
                <a:cs typeface="Courier New" panose="02070309020205020404" pitchFamily="49" charset="0"/>
              </a:rPr>
              <a:t>(</a:t>
            </a:r>
            <a:r>
              <a:rPr lang="en-US" b="0" i="1" dirty="0">
                <a:latin typeface="Courier New" panose="02070309020205020404" pitchFamily="49" charset="0"/>
                <a:cs typeface="Courier New" panose="02070309020205020404" pitchFamily="49" charset="0"/>
              </a:rPr>
              <a:t>'somefilename.csv</a:t>
            </a:r>
            <a:r>
              <a:rPr lang="en-US" b="0" dirty="0">
                <a:latin typeface="Courier New" panose="02070309020205020404" pitchFamily="49" charset="0"/>
                <a:cs typeface="Courier New" panose="02070309020205020404" pitchFamily="49" charset="0"/>
              </a:rPr>
              <a:t>')</a:t>
            </a:r>
          </a:p>
          <a:p>
            <a:pPr marL="40639" indent="0">
              <a:buNone/>
            </a:pPr>
            <a:r>
              <a:rPr lang="en-US" dirty="0" err="1">
                <a:latin typeface="Courier New" panose="02070309020205020404" pitchFamily="49" charset="0"/>
                <a:cs typeface="Courier New" panose="02070309020205020404" pitchFamily="49" charset="0"/>
              </a:rPr>
              <a:t>Regressor</a:t>
            </a:r>
            <a:r>
              <a:rPr lang="en-US" b="0" dirty="0">
                <a:latin typeface="Courier New" panose="02070309020205020404" pitchFamily="49" charset="0"/>
                <a:cs typeface="Courier New" panose="02070309020205020404" pitchFamily="49" charset="0"/>
              </a:rPr>
              <a:t> = </a:t>
            </a:r>
            <a:r>
              <a:rPr lang="en-US" b="0" dirty="0" err="1">
                <a:latin typeface="Courier New" panose="02070309020205020404" pitchFamily="49" charset="0"/>
                <a:cs typeface="Courier New" panose="02070309020205020404" pitchFamily="49" charset="0"/>
              </a:rPr>
              <a:t>sklearn.linear_model.TheilSenRegressor</a:t>
            </a:r>
            <a:r>
              <a:rPr lang="en-US" b="0" dirty="0">
                <a:latin typeface="Courier New" panose="02070309020205020404" pitchFamily="49" charset="0"/>
                <a:cs typeface="Courier New" panose="02070309020205020404" pitchFamily="49" charset="0"/>
              </a:rPr>
              <a:t>()</a:t>
            </a:r>
          </a:p>
          <a:p>
            <a:pPr marL="40639" indent="0">
              <a:buNone/>
            </a:pPr>
            <a:r>
              <a:rPr lang="en-US" dirty="0">
                <a:latin typeface="Courier New" panose="02070309020205020404" pitchFamily="49" charset="0"/>
                <a:cs typeface="Courier New" panose="02070309020205020404" pitchFamily="49" charset="0"/>
              </a:rPr>
              <a:t>X</a:t>
            </a:r>
            <a:r>
              <a:rPr lang="en-US" b="0" dirty="0">
                <a:latin typeface="Courier New" panose="02070309020205020404" pitchFamily="49" charset="0"/>
                <a:cs typeface="Courier New" panose="02070309020205020404" pitchFamily="49" charset="0"/>
              </a:rPr>
              <a:t> = </a:t>
            </a:r>
            <a:r>
              <a:rPr lang="en-US" b="0" dirty="0" err="1">
                <a:latin typeface="Courier New" panose="02070309020205020404" pitchFamily="49" charset="0"/>
                <a:cs typeface="Courier New" panose="02070309020205020404" pitchFamily="49" charset="0"/>
              </a:rPr>
              <a:t>Dataframe.loc</a:t>
            </a:r>
            <a:r>
              <a:rPr lang="en-US" b="0" dirty="0">
                <a:latin typeface="Courier New" panose="02070309020205020404" pitchFamily="49" charset="0"/>
                <a:cs typeface="Courier New" panose="02070309020205020404" pitchFamily="49" charset="0"/>
              </a:rPr>
              <a:t>[:,[</a:t>
            </a:r>
            <a:r>
              <a:rPr lang="en-US" b="0" i="1" dirty="0">
                <a:latin typeface="Courier New" panose="02070309020205020404" pitchFamily="49" charset="0"/>
                <a:cs typeface="Courier New" panose="02070309020205020404" pitchFamily="49" charset="0"/>
              </a:rPr>
              <a:t>'</a:t>
            </a:r>
            <a:r>
              <a:rPr lang="en-US" b="0" dirty="0">
                <a:latin typeface="Courier New" panose="02070309020205020404" pitchFamily="49" charset="0"/>
                <a:cs typeface="Courier New" panose="02070309020205020404" pitchFamily="49" charset="0"/>
              </a:rPr>
              <a:t>column_name_x</a:t>
            </a:r>
            <a:r>
              <a:rPr lang="en-US" b="0" i="1" dirty="0">
                <a:latin typeface="Courier New" panose="02070309020205020404" pitchFamily="49" charset="0"/>
                <a:cs typeface="Courier New" panose="02070309020205020404" pitchFamily="49" charset="0"/>
              </a:rPr>
              <a:t>'</a:t>
            </a:r>
            <a:r>
              <a:rPr lang="en-US" b="0" dirty="0">
                <a:latin typeface="Courier New" panose="02070309020205020404" pitchFamily="49" charset="0"/>
                <a:cs typeface="Courier New" panose="02070309020205020404" pitchFamily="49" charset="0"/>
              </a:rPr>
              <a:t>:</a:t>
            </a:r>
            <a:r>
              <a:rPr lang="en-US" b="0" i="1" dirty="0">
                <a:latin typeface="Courier New" panose="02070309020205020404" pitchFamily="49" charset="0"/>
                <a:cs typeface="Courier New" panose="02070309020205020404" pitchFamily="49" charset="0"/>
              </a:rPr>
              <a:t>'</a:t>
            </a:r>
            <a:r>
              <a:rPr lang="en-US" b="0" dirty="0" err="1">
                <a:latin typeface="Courier New" panose="02070309020205020404" pitchFamily="49" charset="0"/>
                <a:cs typeface="Courier New" panose="02070309020205020404" pitchFamily="49" charset="0"/>
              </a:rPr>
              <a:t>column_name_x</a:t>
            </a:r>
            <a:r>
              <a:rPr lang="en-US" b="0" i="1" dirty="0">
                <a:latin typeface="Courier New" panose="02070309020205020404" pitchFamily="49" charset="0"/>
                <a:cs typeface="Courier New" panose="02070309020205020404" pitchFamily="49" charset="0"/>
              </a:rPr>
              <a:t>'</a:t>
            </a:r>
            <a:r>
              <a:rPr lang="en-US" b="0" dirty="0">
                <a:latin typeface="Courier New" panose="02070309020205020404" pitchFamily="49" charset="0"/>
                <a:cs typeface="Courier New" panose="02070309020205020404" pitchFamily="49" charset="0"/>
              </a:rPr>
              <a:t>]]</a:t>
            </a:r>
          </a:p>
          <a:p>
            <a:pPr marL="40639" indent="0">
              <a:buNone/>
            </a:pPr>
            <a:r>
              <a:rPr lang="en-US" dirty="0">
                <a:latin typeface="Courier New" panose="02070309020205020404" pitchFamily="49" charset="0"/>
                <a:cs typeface="Courier New" panose="02070309020205020404" pitchFamily="49" charset="0"/>
              </a:rPr>
              <a:t>y</a:t>
            </a:r>
            <a:r>
              <a:rPr lang="en-US" b="0" dirty="0">
                <a:latin typeface="Courier New" panose="02070309020205020404" pitchFamily="49" charset="0"/>
                <a:cs typeface="Courier New" panose="02070309020205020404" pitchFamily="49" charset="0"/>
              </a:rPr>
              <a:t> = </a:t>
            </a:r>
            <a:r>
              <a:rPr lang="en-US" b="0" dirty="0" err="1">
                <a:latin typeface="Courier New" panose="02070309020205020404" pitchFamily="49" charset="0"/>
                <a:cs typeface="Courier New" panose="02070309020205020404" pitchFamily="49" charset="0"/>
              </a:rPr>
              <a:t>Dataframe.column_name_y</a:t>
            </a:r>
            <a:endParaRPr lang="en-US" b="0" dirty="0">
              <a:latin typeface="Courier New" panose="02070309020205020404" pitchFamily="49" charset="0"/>
              <a:cs typeface="Courier New" panose="02070309020205020404" pitchFamily="49" charset="0"/>
            </a:endParaRPr>
          </a:p>
          <a:p>
            <a:pPr marL="40639" indent="0">
              <a:buNone/>
            </a:pPr>
            <a:r>
              <a:rPr lang="en-US" dirty="0" err="1">
                <a:latin typeface="Courier New" panose="02070309020205020404" pitchFamily="49" charset="0"/>
                <a:cs typeface="Courier New" panose="02070309020205020404" pitchFamily="49" charset="0"/>
              </a:rPr>
              <a:t>Regressor</a:t>
            </a:r>
            <a:r>
              <a:rPr lang="en-US" b="0" dirty="0" err="1">
                <a:latin typeface="Courier New" panose="02070309020205020404" pitchFamily="49" charset="0"/>
                <a:cs typeface="Courier New" panose="02070309020205020404" pitchFamily="49" charset="0"/>
              </a:rPr>
              <a:t>.fit</a:t>
            </a:r>
            <a:r>
              <a:rPr lang="en-US" b="0"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a:t>
            </a:r>
            <a:r>
              <a:rPr lang="en-US" b="0" dirty="0" err="1">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y</a:t>
            </a:r>
            <a:r>
              <a:rPr lang="en-US" b="0" dirty="0">
                <a:latin typeface="Courier New" panose="02070309020205020404" pitchFamily="49" charset="0"/>
                <a:cs typeface="Courier New" panose="02070309020205020404" pitchFamily="49" charset="0"/>
              </a:rPr>
              <a:t>)</a:t>
            </a:r>
          </a:p>
          <a:p>
            <a:pPr marL="40639" indent="0">
              <a:buNone/>
            </a:pPr>
            <a:r>
              <a:rPr lang="en-US" b="0" dirty="0">
                <a:latin typeface="Courier New" panose="02070309020205020404" pitchFamily="49" charset="0"/>
                <a:cs typeface="Courier New" panose="02070309020205020404" pitchFamily="49" charset="0"/>
              </a:rPr>
              <a:t>Predictions = </a:t>
            </a:r>
            <a:r>
              <a:rPr lang="en-US" dirty="0" err="1">
                <a:latin typeface="Courier New" panose="02070309020205020404" pitchFamily="49" charset="0"/>
                <a:cs typeface="Courier New" panose="02070309020205020404" pitchFamily="49" charset="0"/>
              </a:rPr>
              <a:t>Regressor</a:t>
            </a:r>
            <a:r>
              <a:rPr lang="en-US" b="0" dirty="0" err="1">
                <a:latin typeface="Courier New" panose="02070309020205020404" pitchFamily="49" charset="0"/>
                <a:cs typeface="Courier New" panose="02070309020205020404" pitchFamily="49" charset="0"/>
              </a:rPr>
              <a:t>.predict</a:t>
            </a:r>
            <a:r>
              <a:rPr lang="en-US" b="0"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X</a:t>
            </a:r>
            <a:r>
              <a:rPr lang="en-US" b="0" dirty="0">
                <a:latin typeface="Courier New" panose="02070309020205020404" pitchFamily="49" charset="0"/>
                <a:cs typeface="Courier New" panose="02070309020205020404" pitchFamily="49" charset="0"/>
              </a:rPr>
              <a:t>)</a:t>
            </a:r>
          </a:p>
          <a:p>
            <a:pPr marL="40639" indent="0">
              <a:buNone/>
            </a:pPr>
            <a:r>
              <a:rPr lang="en-US" b="0" dirty="0" err="1">
                <a:latin typeface="Courier New" panose="02070309020205020404" pitchFamily="49" charset="0"/>
                <a:cs typeface="Courier New" panose="02070309020205020404" pitchFamily="49" charset="0"/>
              </a:rPr>
              <a:t>matplotlib.pyplot.scatter</a:t>
            </a:r>
            <a:r>
              <a:rPr lang="en-US" b="0" dirty="0">
                <a:latin typeface="Courier New" panose="02070309020205020404" pitchFamily="49" charset="0"/>
                <a:cs typeface="Courier New" panose="02070309020205020404" pitchFamily="49" charset="0"/>
              </a:rPr>
              <a:t>(</a:t>
            </a:r>
            <a:r>
              <a:rPr lang="en-US" b="0" dirty="0" err="1">
                <a:latin typeface="Courier New" panose="02070309020205020404" pitchFamily="49" charset="0"/>
                <a:cs typeface="Courier New" panose="02070309020205020404" pitchFamily="49" charset="0"/>
              </a:rPr>
              <a:t>Dataframe.column_name_x</a:t>
            </a:r>
            <a:r>
              <a:rPr lang="en-US" b="0"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y</a:t>
            </a:r>
            <a:r>
              <a:rPr lang="en-US" b="0" dirty="0">
                <a:latin typeface="Courier New" panose="02070309020205020404" pitchFamily="49" charset="0"/>
                <a:cs typeface="Courier New" panose="02070309020205020404" pitchFamily="49" charset="0"/>
              </a:rPr>
              <a:t>)</a:t>
            </a:r>
          </a:p>
          <a:p>
            <a:pPr marL="40639" indent="0">
              <a:buNone/>
            </a:pPr>
            <a:r>
              <a:rPr lang="en-US" b="0" dirty="0" err="1">
                <a:latin typeface="Courier New" panose="02070309020205020404" pitchFamily="49" charset="0"/>
                <a:cs typeface="Courier New" panose="02070309020205020404" pitchFamily="49" charset="0"/>
              </a:rPr>
              <a:t>matplotlib.pyplot.plot</a:t>
            </a:r>
            <a:r>
              <a:rPr lang="en-US" b="0" dirty="0">
                <a:latin typeface="Courier New" panose="02070309020205020404" pitchFamily="49" charset="0"/>
                <a:cs typeface="Courier New" panose="02070309020205020404" pitchFamily="49" charset="0"/>
              </a:rPr>
              <a:t>(</a:t>
            </a:r>
            <a:r>
              <a:rPr lang="en-US" b="0" dirty="0" err="1">
                <a:latin typeface="Courier New" panose="02070309020205020404" pitchFamily="49" charset="0"/>
                <a:cs typeface="Courier New" panose="02070309020205020404" pitchFamily="49" charset="0"/>
              </a:rPr>
              <a:t>Dataframe.column_name_x</a:t>
            </a:r>
            <a:r>
              <a:rPr lang="en-US" b="0" dirty="0">
                <a:latin typeface="Courier New" panose="02070309020205020404" pitchFamily="49" charset="0"/>
                <a:cs typeface="Courier New" panose="02070309020205020404" pitchFamily="49" charset="0"/>
              </a:rPr>
              <a:t>, 						</a:t>
            </a:r>
            <a:r>
              <a:rPr lang="en-US" b="0" dirty="0" smtClean="0">
                <a:latin typeface="Courier New" panose="02070309020205020404" pitchFamily="49" charset="0"/>
                <a:cs typeface="Courier New" panose="02070309020205020404" pitchFamily="49" charset="0"/>
              </a:rPr>
              <a:t>Predictions</a:t>
            </a:r>
            <a:r>
              <a:rPr lang="en-US" b="0" dirty="0">
                <a:latin typeface="Courier New" panose="02070309020205020404" pitchFamily="49" charset="0"/>
                <a:cs typeface="Courier New" panose="02070309020205020404" pitchFamily="49" charset="0"/>
              </a:rPr>
              <a:t>, </a:t>
            </a:r>
          </a:p>
          <a:p>
            <a:pPr marL="40639" indent="0">
              <a:buNone/>
            </a:pPr>
            <a:r>
              <a:rPr lang="en-US" b="0" dirty="0">
                <a:latin typeface="Courier New" panose="02070309020205020404" pitchFamily="49" charset="0"/>
                <a:cs typeface="Courier New" panose="02070309020205020404" pitchFamily="49" charset="0"/>
              </a:rPr>
              <a:t>						color='blue')</a:t>
            </a:r>
          </a:p>
        </p:txBody>
      </p:sp>
    </p:spTree>
    <p:extLst>
      <p:ext uri="{BB962C8B-B14F-4D97-AF65-F5344CB8AC3E}">
        <p14:creationId xmlns:p14="http://schemas.microsoft.com/office/powerpoint/2010/main" val="4234357537"/>
      </p:ext>
    </p:extLst>
  </p:cSld>
  <p:clrMapOvr>
    <a:masterClrMapping/>
  </p:clrMapOvr>
  <p:transition xmlns:p14="http://schemas.microsoft.com/office/powerpoint/2010/mai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1" name="Shape 26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2" name="Shape 26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3" name="Shape 26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4" name="Shape 26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31</a:t>
            </a:fld>
            <a:endParaRPr/>
          </a:p>
        </p:txBody>
      </p:sp>
      <p:sp>
        <p:nvSpPr>
          <p:cNvPr id="265" name="Shape 265"/>
          <p:cNvSpPr>
            <a:spLocks noGrp="1"/>
          </p:cNvSpPr>
          <p:nvPr>
            <p:ph type="title"/>
          </p:nvPr>
        </p:nvSpPr>
        <p:spPr>
          <a:prstGeom prst="rect">
            <a:avLst/>
          </a:prstGeom>
        </p:spPr>
        <p:txBody>
          <a:bodyPr/>
          <a:lstStyle/>
          <a:p>
            <a:r>
              <a:rPr lang="en-US" dirty="0"/>
              <a:t>DATA DEMONSTRATION – ANSCOMBE’S QUARTET</a:t>
            </a:r>
            <a:endParaRPr dirty="0"/>
          </a:p>
        </p:txBody>
      </p:sp>
      <p:sp>
        <p:nvSpPr>
          <p:cNvPr id="266" name="Shape 266"/>
          <p:cNvSpPr/>
          <p:nvPr/>
        </p:nvSpPr>
        <p:spPr>
          <a:xfrm>
            <a:off x="454024" y="1226372"/>
            <a:ext cx="4934597" cy="27616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59715" marR="65828" indent="-219075" algn="l" defTabSz="914400">
              <a:lnSpc>
                <a:spcPts val="2400"/>
              </a:lnSpc>
              <a:spcBef>
                <a:spcPts val="700"/>
              </a:spcBef>
              <a:buClr>
                <a:srgbClr val="000000"/>
              </a:buClr>
              <a:buSzPct val="69000"/>
              <a:buFont typeface="Lucida Grande"/>
              <a:buChar char="‣"/>
              <a:defRPr sz="2000" b="0"/>
            </a:pPr>
            <a:r>
              <a:t>Make sure you visualise your data and check the actual model fit !!!</a:t>
            </a:r>
          </a:p>
          <a:p>
            <a:pPr marL="259715" marR="65828" indent="-219075" algn="l" defTabSz="914400">
              <a:lnSpc>
                <a:spcPts val="2400"/>
              </a:lnSpc>
              <a:spcBef>
                <a:spcPts val="700"/>
              </a:spcBef>
              <a:buClr>
                <a:srgbClr val="000000"/>
              </a:buClr>
              <a:buSzPct val="69000"/>
              <a:buFont typeface="Lucida Grande"/>
              <a:buChar char="‣"/>
              <a:defRPr sz="2000" b="0"/>
            </a:pPr>
            <a:r>
              <a:t>The fitting a model to the four datasets in the table on the right produce the same fit statistics, model coefficients and standard error</a:t>
            </a:r>
          </a:p>
          <a:p>
            <a:pPr marL="259715" marR="65828" indent="-219075" algn="l" defTabSz="914400">
              <a:lnSpc>
                <a:spcPts val="2400"/>
              </a:lnSpc>
              <a:spcBef>
                <a:spcPts val="700"/>
              </a:spcBef>
              <a:buClr>
                <a:srgbClr val="000000"/>
              </a:buClr>
              <a:buSzPct val="69000"/>
              <a:buFont typeface="Lucida Grande"/>
              <a:buChar char="‣"/>
              <a:defRPr sz="2000" b="0"/>
            </a:pPr>
            <a:r>
              <a:t>See anything wrong?</a:t>
            </a:r>
          </a:p>
        </p:txBody>
      </p:sp>
      <p:pic>
        <p:nvPicPr>
          <p:cNvPr id="267" name="pasted-image.png"/>
          <p:cNvPicPr>
            <a:picLocks noChangeAspect="1"/>
          </p:cNvPicPr>
          <p:nvPr/>
        </p:nvPicPr>
        <p:blipFill>
          <a:blip r:embed="rId2">
            <a:extLst/>
          </a:blip>
          <a:stretch>
            <a:fillRect/>
          </a:stretch>
        </p:blipFill>
        <p:spPr>
          <a:xfrm>
            <a:off x="5511911" y="1325562"/>
            <a:ext cx="3595577" cy="3741738"/>
          </a:xfrm>
          <a:prstGeom prst="rect">
            <a:avLst/>
          </a:prstGeom>
          <a:ln w="25400"/>
        </p:spPr>
      </p:pic>
    </p:spTree>
  </p:cSld>
  <p:clrMapOvr>
    <a:masterClrMapping/>
  </p:clrMapOvr>
  <p:transition xmlns:p14="http://schemas.microsoft.com/office/powerpoint/2010/mai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8" name="Shape 278"/>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9" name="Shape 279"/>
          <p:cNvSpPr>
            <a:spLocks noGrp="1"/>
          </p:cNvSpPr>
          <p:nvPr>
            <p:ph type="title" idx="4294967295"/>
          </p:nvPr>
        </p:nvSpPr>
        <p:spPr>
          <a:xfrm>
            <a:off x="347662" y="1116012"/>
            <a:ext cx="8426451" cy="3894138"/>
          </a:xfrm>
          <a:prstGeom prst="rect">
            <a:avLst/>
          </a:prstGeom>
        </p:spPr>
        <p:txBody>
          <a:bodyPr lIns="38100" tIns="38100" rIns="38100" bIns="38100" anchor="ctr"/>
          <a:lstStyle>
            <a:lvl1pPr marL="27728" marR="27728" algn="ctr" defTabSz="914400">
              <a:lnSpc>
                <a:spcPct val="70000"/>
              </a:lnSpc>
              <a:defRPr sz="8800"/>
            </a:lvl1pPr>
          </a:lstStyle>
          <a:p>
            <a:r>
              <a:rPr lang="en-AU" dirty="0" smtClean="0"/>
              <a:t>LINEAR </a:t>
            </a:r>
            <a:r>
              <a:rPr dirty="0" smtClean="0"/>
              <a:t>LAB</a:t>
            </a:r>
            <a:endParaRPr dirty="0"/>
          </a:p>
        </p:txBody>
      </p:sp>
      <p:sp>
        <p:nvSpPr>
          <p:cNvPr id="280" name="Shape 280"/>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4" name="Shape 22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5" name="Shape 225"/>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WHAT DO WE DO IF THE DATA ISN’T LINEAR?</a:t>
            </a:r>
            <a:endParaRPr dirty="0"/>
          </a:p>
        </p:txBody>
      </p:sp>
      <p:sp>
        <p:nvSpPr>
          <p:cNvPr id="226" name="Shape 226"/>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4117953153"/>
      </p:ext>
    </p:extLst>
  </p:cSld>
  <p:clrMapOvr>
    <a:masterClrMapping/>
  </p:clrMapOvr>
  <p:transition xmlns:p14="http://schemas.microsoft.com/office/powerpoint/2010/mai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8597788" cy="1016266"/>
          </a:xfrm>
        </p:spPr>
        <p:txBody>
          <a:bodyPr/>
          <a:lstStyle/>
          <a:p>
            <a:r>
              <a:rPr lang="en-US" dirty="0"/>
              <a:t>HOCKEY STICK DATA – TWO OR MORE LINEAR SEGMENTS</a:t>
            </a:r>
          </a:p>
        </p:txBody>
      </p:sp>
      <p:sp>
        <p:nvSpPr>
          <p:cNvPr id="3" name="Text Placeholder 2"/>
          <p:cNvSpPr>
            <a:spLocks noGrp="1"/>
          </p:cNvSpPr>
          <p:nvPr>
            <p:ph type="body" idx="1"/>
          </p:nvPr>
        </p:nvSpPr>
        <p:spPr>
          <a:xfrm>
            <a:off x="468153" y="983297"/>
            <a:ext cx="3613193" cy="4030980"/>
          </a:xfrm>
        </p:spPr>
        <p:txBody>
          <a:bodyPr/>
          <a:lstStyle/>
          <a:p>
            <a:r>
              <a:rPr lang="en-US" dirty="0"/>
              <a:t>Cluster the data, then </a:t>
            </a:r>
            <a:r>
              <a:rPr lang="en-US" dirty="0" err="1"/>
              <a:t>analyse</a:t>
            </a:r>
            <a:r>
              <a:rPr lang="en-US" dirty="0"/>
              <a:t> each cluster</a:t>
            </a:r>
          </a:p>
          <a:p>
            <a:r>
              <a:rPr lang="en-US" dirty="0"/>
              <a:t>Study the inflection point – it </a:t>
            </a:r>
            <a:r>
              <a:rPr lang="en-US" dirty="0" smtClean="0"/>
              <a:t>might be interesting!</a:t>
            </a:r>
            <a:endParaRPr lang="en-US" dirty="0"/>
          </a:p>
        </p:txBody>
      </p:sp>
      <p:pic>
        <p:nvPicPr>
          <p:cNvPr id="5" name="Picture 4"/>
          <p:cNvPicPr>
            <a:picLocks noChangeAspect="1"/>
          </p:cNvPicPr>
          <p:nvPr/>
        </p:nvPicPr>
        <p:blipFill>
          <a:blip r:embed="rId2"/>
          <a:stretch>
            <a:fillRect/>
          </a:stretch>
        </p:blipFill>
        <p:spPr>
          <a:xfrm>
            <a:off x="3890543" y="1003300"/>
            <a:ext cx="4965700" cy="3251200"/>
          </a:xfrm>
          <a:prstGeom prst="rect">
            <a:avLst/>
          </a:prstGeom>
        </p:spPr>
      </p:pic>
      <p:sp>
        <p:nvSpPr>
          <p:cNvPr id="6" name="TextBox 5"/>
          <p:cNvSpPr txBox="1"/>
          <p:nvPr/>
        </p:nvSpPr>
        <p:spPr>
          <a:xfrm>
            <a:off x="4750868" y="4263925"/>
            <a:ext cx="3752179"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
                  <a:solidFill>
                    <a:srgbClr val="000000"/>
                  </a:solidFill>
                </a:uFill>
                <a:sym typeface="Helvetica"/>
              </a:rPr>
              <a:t>Romanian installed</a:t>
            </a:r>
            <a:r>
              <a:rPr kumimoji="0" lang="en-US" sz="2000" b="0" i="0" u="none" strike="noStrike" cap="none" spc="0" normalizeH="0" dirty="0" smtClean="0">
                <a:ln>
                  <a:noFill/>
                </a:ln>
                <a:solidFill>
                  <a:srgbClr val="000000"/>
                </a:solidFill>
                <a:effectLst/>
                <a:uFill>
                  <a:solidFill>
                    <a:srgbClr val="000000"/>
                  </a:solidFill>
                </a:uFill>
                <a:sym typeface="Helvetica"/>
              </a:rPr>
              <a:t> wind power</a:t>
            </a:r>
          </a:p>
          <a:p>
            <a:pPr marL="0" marR="0" indent="0" algn="ctr" defTabSz="584200" rtl="0" fontAlgn="auto" latinLnBrk="0" hangingPunct="0">
              <a:lnSpc>
                <a:spcPct val="100000"/>
              </a:lnSpc>
              <a:spcBef>
                <a:spcPts val="0"/>
              </a:spcBef>
              <a:spcAft>
                <a:spcPts val="0"/>
              </a:spcAft>
              <a:buClrTx/>
              <a:buSzTx/>
              <a:buFontTx/>
              <a:buNone/>
              <a:tabLst/>
            </a:pPr>
            <a:r>
              <a:rPr lang="en-US" sz="2000" b="0" baseline="0" dirty="0" smtClean="0"/>
              <a:t>Capacity 2006-2015</a:t>
            </a:r>
            <a:r>
              <a:rPr lang="en-US" sz="2000" b="0" dirty="0" smtClean="0"/>
              <a:t> (Wikipedia)</a:t>
            </a:r>
            <a:endParaRPr kumimoji="0" lang="en-US" sz="2000" b="0" i="0" u="none" strike="noStrike" cap="none" spc="0" normalizeH="0" baseline="0" dirty="0">
              <a:ln>
                <a:noFill/>
              </a:ln>
              <a:solidFill>
                <a:srgbClr val="000000"/>
              </a:solidFill>
              <a:effectLst/>
              <a:uFill>
                <a:solidFill>
                  <a:srgbClr val="000000"/>
                </a:solidFill>
              </a:uFill>
              <a:sym typeface="Helvetica"/>
            </a:endParaRPr>
          </a:p>
        </p:txBody>
      </p:sp>
    </p:spTree>
    <p:extLst>
      <p:ext uri="{BB962C8B-B14F-4D97-AF65-F5344CB8AC3E}">
        <p14:creationId xmlns:p14="http://schemas.microsoft.com/office/powerpoint/2010/main" val="2116486386"/>
      </p:ext>
    </p:extLst>
  </p:cSld>
  <p:clrMapOvr>
    <a:masterClrMapping/>
  </p:clrMapOvr>
  <p:transition xmlns:p14="http://schemas.microsoft.com/office/powerpoint/2010/mai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542549"/>
          </a:xfrm>
        </p:spPr>
        <p:txBody>
          <a:bodyPr/>
          <a:lstStyle/>
          <a:p>
            <a:r>
              <a:rPr lang="en-US" dirty="0"/>
              <a:t>SATURATION: THE EFFECT GETS WEAKER</a:t>
            </a:r>
          </a:p>
        </p:txBody>
      </p:sp>
      <p:sp>
        <p:nvSpPr>
          <p:cNvPr id="3" name="Text Placeholder 2"/>
          <p:cNvSpPr>
            <a:spLocks noGrp="1"/>
          </p:cNvSpPr>
          <p:nvPr>
            <p:ph type="body" idx="1"/>
          </p:nvPr>
        </p:nvSpPr>
        <p:spPr>
          <a:xfrm>
            <a:off x="4005691" y="936734"/>
            <a:ext cx="4822277" cy="655932"/>
          </a:xfrm>
        </p:spPr>
        <p:txBody>
          <a:bodyPr/>
          <a:lstStyle/>
          <a:p>
            <a:r>
              <a:rPr lang="en-US" dirty="0"/>
              <a:t>Try regressing against the log of X</a:t>
            </a:r>
          </a:p>
        </p:txBody>
      </p:sp>
      <p:sp>
        <p:nvSpPr>
          <p:cNvPr id="6" name="Rectangle 5"/>
          <p:cNvSpPr/>
          <p:nvPr/>
        </p:nvSpPr>
        <p:spPr>
          <a:xfrm>
            <a:off x="329385" y="4269921"/>
            <a:ext cx="8747707" cy="830997"/>
          </a:xfrm>
          <a:prstGeom prst="rect">
            <a:avLst/>
          </a:prstGeom>
        </p:spPr>
        <p:txBody>
          <a:bodyPr wrap="square">
            <a:spAutoFit/>
          </a:bodyPr>
          <a:lstStyle/>
          <a:p>
            <a:pPr algn="l"/>
            <a:r>
              <a:rPr lang="en-US" sz="2400" b="0" dirty="0">
                <a:solidFill>
                  <a:prstClr val="black"/>
                </a:solidFill>
                <a:latin typeface="Courier New" panose="02070309020205020404" pitchFamily="49" charset="0"/>
                <a:cs typeface="Courier New" panose="02070309020205020404" pitchFamily="49" charset="0"/>
              </a:rPr>
              <a:t>import math</a:t>
            </a:r>
          </a:p>
          <a:p>
            <a:pPr algn="l"/>
            <a:r>
              <a:rPr lang="en-US" sz="2400" b="0" dirty="0" err="1">
                <a:solidFill>
                  <a:prstClr val="black"/>
                </a:solidFill>
                <a:latin typeface="Courier New" panose="02070309020205020404" pitchFamily="49" charset="0"/>
                <a:cs typeface="Courier New" panose="02070309020205020404" pitchFamily="49" charset="0"/>
              </a:rPr>
              <a:t>new_column</a:t>
            </a:r>
            <a:r>
              <a:rPr lang="en-US" sz="2400" b="0" dirty="0">
                <a:solidFill>
                  <a:prstClr val="black"/>
                </a:solidFill>
                <a:latin typeface="Courier New" panose="02070309020205020404" pitchFamily="49" charset="0"/>
                <a:cs typeface="Courier New" panose="02070309020205020404" pitchFamily="49" charset="0"/>
              </a:rPr>
              <a:t> = </a:t>
            </a:r>
            <a:r>
              <a:rPr lang="en-US" sz="2400" b="0" dirty="0" err="1">
                <a:solidFill>
                  <a:prstClr val="black"/>
                </a:solidFill>
                <a:latin typeface="Courier New" panose="02070309020205020404" pitchFamily="49" charset="0"/>
                <a:cs typeface="Courier New" panose="02070309020205020404" pitchFamily="49" charset="0"/>
              </a:rPr>
              <a:t>dataframe.columnX.map</a:t>
            </a:r>
            <a:r>
              <a:rPr lang="en-US" sz="2400" b="0" dirty="0">
                <a:solidFill>
                  <a:prstClr val="black"/>
                </a:solidFill>
                <a:latin typeface="Courier New" panose="02070309020205020404" pitchFamily="49" charset="0"/>
                <a:cs typeface="Courier New" panose="02070309020205020404" pitchFamily="49" charset="0"/>
              </a:rPr>
              <a:t>(math.log)</a:t>
            </a:r>
            <a:endParaRPr lang="en-US" b="0" dirty="0">
              <a:latin typeface="Courier New" panose="02070309020205020404" pitchFamily="49" charset="0"/>
              <a:cs typeface="Courier New" panose="02070309020205020404" pitchFamily="49" charset="0"/>
            </a:endParaRPr>
          </a:p>
        </p:txBody>
      </p:sp>
      <p:pic>
        <p:nvPicPr>
          <p:cNvPr id="7" name="Picture 6"/>
          <p:cNvPicPr>
            <a:picLocks noChangeAspect="1"/>
          </p:cNvPicPr>
          <p:nvPr/>
        </p:nvPicPr>
        <p:blipFill>
          <a:blip r:embed="rId2"/>
          <a:stretch>
            <a:fillRect/>
          </a:stretch>
        </p:blipFill>
        <p:spPr>
          <a:xfrm>
            <a:off x="4609496" y="1357222"/>
            <a:ext cx="4597400" cy="3251200"/>
          </a:xfrm>
          <a:prstGeom prst="rect">
            <a:avLst/>
          </a:prstGeom>
        </p:spPr>
      </p:pic>
      <p:pic>
        <p:nvPicPr>
          <p:cNvPr id="8" name="Picture 7"/>
          <p:cNvPicPr>
            <a:picLocks noChangeAspect="1"/>
          </p:cNvPicPr>
          <p:nvPr/>
        </p:nvPicPr>
        <p:blipFill>
          <a:blip r:embed="rId3"/>
          <a:stretch>
            <a:fillRect/>
          </a:stretch>
        </p:blipFill>
        <p:spPr>
          <a:xfrm>
            <a:off x="0" y="1357222"/>
            <a:ext cx="4597400" cy="3251200"/>
          </a:xfrm>
          <a:prstGeom prst="rect">
            <a:avLst/>
          </a:prstGeom>
        </p:spPr>
      </p:pic>
    </p:spTree>
    <p:extLst>
      <p:ext uri="{BB962C8B-B14F-4D97-AF65-F5344CB8AC3E}">
        <p14:creationId xmlns:p14="http://schemas.microsoft.com/office/powerpoint/2010/main" val="1195877673"/>
      </p:ext>
    </p:extLst>
  </p:cSld>
  <p:clrMapOvr>
    <a:masterClrMapping/>
  </p:clrMapOvr>
  <p:transition xmlns:p14="http://schemas.microsoft.com/office/powerpoint/2010/mai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FACEBOOK (NETWORK) EFFECT</a:t>
            </a:r>
            <a:endParaRPr lang="en-US" dirty="0"/>
          </a:p>
        </p:txBody>
      </p:sp>
      <p:pic>
        <p:nvPicPr>
          <p:cNvPr id="4" name="Picture 3"/>
          <p:cNvPicPr>
            <a:picLocks noChangeAspect="1"/>
          </p:cNvPicPr>
          <p:nvPr/>
        </p:nvPicPr>
        <p:blipFill>
          <a:blip r:embed="rId2"/>
          <a:stretch>
            <a:fillRect/>
          </a:stretch>
        </p:blipFill>
        <p:spPr>
          <a:xfrm>
            <a:off x="4652962" y="1659144"/>
            <a:ext cx="4179975" cy="3034929"/>
          </a:xfrm>
          <a:prstGeom prst="rect">
            <a:avLst/>
          </a:prstGeom>
        </p:spPr>
      </p:pic>
      <p:sp>
        <p:nvSpPr>
          <p:cNvPr id="5" name="TextBox 4"/>
          <p:cNvSpPr txBox="1"/>
          <p:nvPr/>
        </p:nvSpPr>
        <p:spPr>
          <a:xfrm>
            <a:off x="-1" y="1256684"/>
            <a:ext cx="5212803" cy="31957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 typeface="Arial"/>
              <a:buChar char="•"/>
              <a:tabLst/>
            </a:pP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Network value</a:t>
            </a:r>
            <a:r>
              <a:rPr kumimoji="0" lang="en-US" sz="23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doesn’t usually grow exponentially</a:t>
            </a:r>
          </a:p>
          <a:p>
            <a:pPr marL="342900" marR="0" indent="-342900" algn="l" defTabSz="584200" rtl="0" fontAlgn="auto" latinLnBrk="0" hangingPunct="0">
              <a:lnSpc>
                <a:spcPct val="100000"/>
              </a:lnSpc>
              <a:spcBef>
                <a:spcPts val="0"/>
              </a:spcBef>
              <a:spcAft>
                <a:spcPts val="0"/>
              </a:spcAft>
              <a:buClrTx/>
              <a:buSzTx/>
              <a:buFont typeface="Arial"/>
              <a:buChar char="•"/>
              <a:tabLst/>
            </a:pPr>
            <a:r>
              <a:rPr lang="en-US" dirty="0" smtClean="0"/>
              <a:t>If x is the total number of users:</a:t>
            </a:r>
          </a:p>
          <a:p>
            <a:pPr lvl="8" indent="0" algn="l"/>
            <a:r>
              <a:rPr lang="en-US" sz="2000" b="0" dirty="0" smtClean="0"/>
              <a:t>	Each user gets value at </a:t>
            </a:r>
            <a:r>
              <a:rPr lang="en-US" sz="2000" b="0" dirty="0" smtClean="0">
                <a:cs typeface="Courier New"/>
              </a:rPr>
              <a:t>log(x)</a:t>
            </a:r>
          </a:p>
          <a:p>
            <a:pPr lvl="8" indent="0" algn="l"/>
            <a:r>
              <a:rPr lang="en-US" sz="2000" b="0" baseline="0" dirty="0">
                <a:cs typeface="Courier New"/>
              </a:rPr>
              <a:t>	</a:t>
            </a:r>
            <a:r>
              <a:rPr lang="en-US" sz="2000" b="0" baseline="0" dirty="0" smtClean="0"/>
              <a:t>Total value is </a:t>
            </a:r>
            <a:r>
              <a:rPr lang="en-US" sz="2000" b="0" baseline="0" dirty="0" smtClean="0">
                <a:cs typeface="Courier New"/>
              </a:rPr>
              <a:t>x * log(x)</a:t>
            </a:r>
          </a:p>
          <a:p>
            <a:pPr marL="342900" marR="0" indent="-342900" algn="l" defTabSz="584200" rtl="0" fontAlgn="auto" latinLnBrk="0" hangingPunct="0">
              <a:lnSpc>
                <a:spcPct val="100000"/>
              </a:lnSpc>
              <a:spcBef>
                <a:spcPts val="0"/>
              </a:spcBef>
              <a:spcAft>
                <a:spcPts val="0"/>
              </a:spcAft>
              <a:buClrTx/>
              <a:buSzTx/>
              <a:buFont typeface="Arial"/>
              <a:buChar char="•"/>
              <a:tabLst/>
            </a:pPr>
            <a:endParaRPr kumimoji="0" lang="en-US" sz="2300" b="1" i="0" u="none" strike="noStrike" cap="none" spc="0" normalizeH="0" dirty="0">
              <a:ln>
                <a:noFill/>
              </a:ln>
              <a:solidFill>
                <a:srgbClr val="000000"/>
              </a:solidFill>
              <a:effectLst/>
              <a:uFill>
                <a:solidFill>
                  <a:srgbClr val="000000"/>
                </a:solidFill>
              </a:uFill>
              <a:latin typeface="+mj-lt"/>
              <a:ea typeface="+mj-ea"/>
              <a:cs typeface="+mj-cs"/>
              <a:sym typeface="Helvetica"/>
            </a:endParaRPr>
          </a:p>
          <a:p>
            <a:pPr marL="342900" marR="0" indent="-342900" algn="l" defTabSz="584200" rtl="0" fontAlgn="auto" latinLnBrk="0" hangingPunct="0">
              <a:lnSpc>
                <a:spcPct val="100000"/>
              </a:lnSpc>
              <a:spcBef>
                <a:spcPts val="0"/>
              </a:spcBef>
              <a:spcAft>
                <a:spcPts val="0"/>
              </a:spcAft>
              <a:buClrTx/>
              <a:buSzTx/>
              <a:buFont typeface="Arial"/>
              <a:buChar char="•"/>
              <a:tabLst/>
            </a:pPr>
            <a:r>
              <a:rPr lang="en-US" baseline="0" dirty="0" smtClean="0"/>
              <a:t>Create a “user</a:t>
            </a:r>
            <a:r>
              <a:rPr lang="en-US" dirty="0" smtClean="0"/>
              <a:t> value” column</a:t>
            </a:r>
          </a:p>
          <a:p>
            <a:pPr marL="342900" marR="0" indent="-342900" algn="l" defTabSz="584200" rtl="0" fontAlgn="auto" latinLnBrk="0" hangingPunct="0">
              <a:lnSpc>
                <a:spcPct val="100000"/>
              </a:lnSpc>
              <a:spcBef>
                <a:spcPts val="0"/>
              </a:spcBef>
              <a:spcAft>
                <a:spcPts val="0"/>
              </a:spcAft>
              <a:buClrTx/>
              <a:buSzTx/>
              <a:buFont typeface="Arial"/>
              <a:buChar char="•"/>
              <a:tabLst/>
            </a:pP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Create a “total value” column</a:t>
            </a:r>
          </a:p>
          <a:p>
            <a:pPr marL="342900" marR="0" indent="-342900" algn="l" defTabSz="584200" rtl="0" fontAlgn="auto" latinLnBrk="0" hangingPunct="0">
              <a:lnSpc>
                <a:spcPct val="100000"/>
              </a:lnSpc>
              <a:spcBef>
                <a:spcPts val="0"/>
              </a:spcBef>
              <a:spcAft>
                <a:spcPts val="0"/>
              </a:spcAft>
              <a:buClrTx/>
              <a:buSzTx/>
              <a:buFont typeface="Arial"/>
              <a:buChar char="•"/>
              <a:tabLst/>
            </a:pPr>
            <a:r>
              <a:rPr lang="en-US" dirty="0" smtClean="0"/>
              <a:t>Regress against “total value”</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6" name="TextBox 5"/>
          <p:cNvSpPr txBox="1"/>
          <p:nvPr/>
        </p:nvSpPr>
        <p:spPr>
          <a:xfrm>
            <a:off x="4665130" y="4549112"/>
            <a:ext cx="416780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smtClean="0">
                <a:ln>
                  <a:noFill/>
                </a:ln>
                <a:solidFill>
                  <a:srgbClr val="000000"/>
                </a:solidFill>
                <a:effectLst/>
                <a:uFill>
                  <a:solidFill>
                    <a:srgbClr val="000000"/>
                  </a:solidFill>
                </a:uFill>
                <a:sym typeface="Helvetica"/>
              </a:rPr>
              <a:t>Facebook share price Nov 2014-March 2016</a:t>
            </a:r>
          </a:p>
          <a:p>
            <a:pPr marL="0" marR="0" indent="0" algn="ctr" defTabSz="584200" rtl="0" fontAlgn="auto" latinLnBrk="0" hangingPunct="0">
              <a:lnSpc>
                <a:spcPct val="100000"/>
              </a:lnSpc>
              <a:spcBef>
                <a:spcPts val="0"/>
              </a:spcBef>
              <a:spcAft>
                <a:spcPts val="0"/>
              </a:spcAft>
              <a:buClrTx/>
              <a:buSzTx/>
              <a:buFontTx/>
              <a:buNone/>
              <a:tabLst/>
            </a:pPr>
            <a:r>
              <a:rPr lang="en-US" sz="1600" b="0" dirty="0" smtClean="0"/>
              <a:t>Above linear growth</a:t>
            </a:r>
            <a:endParaRPr kumimoji="0" lang="en-US" sz="1600" b="0" i="0" u="none" strike="noStrike" cap="none" spc="0" normalizeH="0" baseline="0" dirty="0">
              <a:ln>
                <a:noFill/>
              </a:ln>
              <a:solidFill>
                <a:srgbClr val="000000"/>
              </a:solidFill>
              <a:effectLst/>
              <a:uFill>
                <a:solidFill>
                  <a:srgbClr val="000000"/>
                </a:solidFill>
              </a:uFill>
              <a:sym typeface="Helvetica"/>
            </a:endParaRPr>
          </a:p>
        </p:txBody>
      </p:sp>
    </p:spTree>
    <p:extLst>
      <p:ext uri="{BB962C8B-B14F-4D97-AF65-F5344CB8AC3E}">
        <p14:creationId xmlns:p14="http://schemas.microsoft.com/office/powerpoint/2010/main" val="1499645835"/>
      </p:ext>
    </p:extLst>
  </p:cSld>
  <p:clrMapOvr>
    <a:masterClrMapping/>
  </p:clrMapOvr>
  <p:transition xmlns:p14="http://schemas.microsoft.com/office/powerpoint/2010/mai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8" name="Shape 278"/>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9" name="Shape 279"/>
          <p:cNvSpPr>
            <a:spLocks noGrp="1"/>
          </p:cNvSpPr>
          <p:nvPr>
            <p:ph type="title" idx="4294967295"/>
          </p:nvPr>
        </p:nvSpPr>
        <p:spPr>
          <a:xfrm>
            <a:off x="347662" y="1116012"/>
            <a:ext cx="8426451" cy="3894138"/>
          </a:xfrm>
          <a:prstGeom prst="rect">
            <a:avLst/>
          </a:prstGeom>
        </p:spPr>
        <p:txBody>
          <a:bodyPr lIns="38100" tIns="38100" rIns="38100" bIns="38100" anchor="ctr"/>
          <a:lstStyle>
            <a:lvl1pPr marL="27728" marR="27728" algn="ctr" defTabSz="914400">
              <a:lnSpc>
                <a:spcPct val="70000"/>
              </a:lnSpc>
              <a:defRPr sz="8800"/>
            </a:lvl1pPr>
          </a:lstStyle>
          <a:p>
            <a:r>
              <a:rPr lang="en-AU" dirty="0" smtClean="0"/>
              <a:t>NON-LINEARITY </a:t>
            </a:r>
            <a:r>
              <a:rPr dirty="0" smtClean="0"/>
              <a:t>LAB</a:t>
            </a:r>
            <a:endParaRPr dirty="0"/>
          </a:p>
        </p:txBody>
      </p:sp>
      <p:sp>
        <p:nvSpPr>
          <p:cNvPr id="280" name="Shape 280"/>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1309565060"/>
      </p:ext>
    </p:extLst>
  </p:cSld>
  <p:clrMapOvr>
    <a:masterClrMapping/>
  </p:clrMapOvr>
  <p:transition xmlns:p14="http://schemas.microsoft.com/office/powerpoint/2010/mai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3" name="pasted-image.png"/>
          <p:cNvPicPr>
            <a:picLocks noChangeAspect="1"/>
          </p:cNvPicPr>
          <p:nvPr/>
        </p:nvPicPr>
        <p:blipFill>
          <a:blip r:embed="rId2">
            <a:extLst/>
          </a:blip>
          <a:stretch>
            <a:fillRect/>
          </a:stretch>
        </p:blipFill>
        <p:spPr>
          <a:xfrm>
            <a:off x="1171767" y="0"/>
            <a:ext cx="7019541" cy="5257800"/>
          </a:xfrm>
          <a:prstGeom prst="rect">
            <a:avLst/>
          </a:prstGeom>
          <a:ln w="25400"/>
        </p:spPr>
      </p:pic>
    </p:spTree>
  </p:cSld>
  <p:clrMapOvr>
    <a:masterClrMapping/>
  </p:clrMapOvr>
  <p:transition xmlns:p14="http://schemas.microsoft.com/office/powerpoint/2010/mai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14" name="Shape 31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15" name="Shape 315"/>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DISCUSSION TIME</a:t>
            </a:r>
          </a:p>
          <a:p>
            <a:pPr marL="27728" marR="27728">
              <a:lnSpc>
                <a:spcPct val="120000"/>
              </a:lnSpc>
              <a:defRPr sz="1800"/>
            </a:pPr>
            <a:endParaRPr/>
          </a:p>
          <a:p>
            <a:pPr marL="27728" marR="27728">
              <a:lnSpc>
                <a:spcPct val="120000"/>
              </a:lnSpc>
              <a:defRPr sz="1800"/>
            </a:pPr>
            <a:r>
              <a:rPr sz="1900"/>
              <a:t>Homework/Course Project</a:t>
            </a:r>
          </a:p>
          <a:p>
            <a:pPr marL="207115" marR="27728" indent="-138747">
              <a:lnSpc>
                <a:spcPct val="120000"/>
              </a:lnSpc>
              <a:buSzPct val="69000"/>
              <a:buFont typeface="Lucida Grande"/>
              <a:defRPr sz="1800"/>
            </a:pPr>
            <a:r>
              <a:rPr sz="1900"/>
              <a:t>How’s it going ?</a:t>
            </a:r>
          </a:p>
        </p:txBody>
      </p:sp>
      <p:sp>
        <p:nvSpPr>
          <p:cNvPr id="316" name="Shape 316"/>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3 Day 1</a:t>
            </a:r>
          </a:p>
        </p:txBody>
      </p:sp>
    </p:spTree>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7" name="Shape 15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8" name="Shape 15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9" name="Shape 15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160" name="pasted-image.png"/>
          <p:cNvPicPr>
            <a:picLocks noChangeAspect="1"/>
          </p:cNvPicPr>
          <p:nvPr/>
        </p:nvPicPr>
        <p:blipFill>
          <a:blip r:embed="rId2">
            <a:extLst/>
          </a:blip>
          <a:stretch>
            <a:fillRect/>
          </a:stretch>
        </p:blipFill>
        <p:spPr>
          <a:xfrm>
            <a:off x="464964" y="0"/>
            <a:ext cx="8433147" cy="5257800"/>
          </a:xfrm>
          <a:prstGeom prst="rect">
            <a:avLst/>
          </a:prstGeom>
          <a:ln w="25400"/>
        </p:spPr>
      </p:pic>
    </p:spTree>
  </p:cSld>
  <p:clrMapOvr>
    <a:masterClrMapping/>
  </p:clrMapOvr>
  <p:transition xmlns:p14="http://schemas.microsoft.com/office/powerpoint/2010/mai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7" name="Shape 18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8" name="Shape 18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9" name="Shape 18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0" name="Shape 190"/>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191" name="Shape 191"/>
          <p:cNvSpPr>
            <a:spLocks noGrp="1"/>
          </p:cNvSpPr>
          <p:nvPr>
            <p:ph type="title"/>
          </p:nvPr>
        </p:nvSpPr>
        <p:spPr>
          <a:prstGeom prst="rect">
            <a:avLst/>
          </a:prstGeom>
        </p:spPr>
        <p:txBody>
          <a:bodyPr/>
          <a:lstStyle/>
          <a:p>
            <a:r>
              <a:t>UNSUPERVISED LEARNING</a:t>
            </a:r>
          </a:p>
        </p:txBody>
      </p:sp>
      <p:sp>
        <p:nvSpPr>
          <p:cNvPr id="192" name="Shape 192"/>
          <p:cNvSpPr/>
          <p:nvPr/>
        </p:nvSpPr>
        <p:spPr>
          <a:xfrm>
            <a:off x="454024" y="1429572"/>
            <a:ext cx="8455027" cy="251350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rPr dirty="0"/>
              <a:t>We want to find some underlying structure or patterns in the data but in this case we don’t have any labeled data.</a:t>
            </a:r>
          </a:p>
          <a:p>
            <a:pPr marR="65828" algn="l" defTabSz="914400">
              <a:lnSpc>
                <a:spcPts val="2400"/>
              </a:lnSpc>
              <a:spcBef>
                <a:spcPts val="700"/>
              </a:spcBef>
              <a:defRPr sz="2000" b="0"/>
            </a:pPr>
            <a:endParaRPr dirty="0"/>
          </a:p>
          <a:p>
            <a:pPr marR="65828" algn="l" defTabSz="914400">
              <a:lnSpc>
                <a:spcPts val="2400"/>
              </a:lnSpc>
              <a:spcBef>
                <a:spcPts val="700"/>
              </a:spcBef>
              <a:defRPr sz="2000" b="0"/>
            </a:pPr>
            <a:r>
              <a:rPr dirty="0"/>
              <a:t>So for example, if we have a large group of customers but would like to separate them into groups (or clusters) to better target them.</a:t>
            </a:r>
            <a:endParaRPr lang="en-US" dirty="0"/>
          </a:p>
          <a:p>
            <a:pPr marR="65828" algn="l" defTabSz="914400">
              <a:lnSpc>
                <a:spcPts val="2400"/>
              </a:lnSpc>
              <a:spcBef>
                <a:spcPts val="700"/>
              </a:spcBef>
              <a:defRPr sz="2000" b="0"/>
            </a:pPr>
            <a:endParaRPr lang="en-US" dirty="0"/>
          </a:p>
          <a:p>
            <a:pPr marR="65828" algn="l" defTabSz="914400">
              <a:lnSpc>
                <a:spcPts val="2400"/>
              </a:lnSpc>
              <a:spcBef>
                <a:spcPts val="700"/>
              </a:spcBef>
              <a:defRPr sz="2000" b="0"/>
            </a:pPr>
            <a:r>
              <a:rPr lang="en-US" dirty="0"/>
              <a:t>We’ll cover this later</a:t>
            </a:r>
            <a:endParaRPr dirty="0"/>
          </a:p>
        </p:txBody>
      </p:sp>
    </p:spTree>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4" name="Shape 16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5" name="Shape 16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6" name="Shape 166"/>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167" name="Shape 167"/>
          <p:cNvSpPr>
            <a:spLocks noGrp="1"/>
          </p:cNvSpPr>
          <p:nvPr>
            <p:ph type="title"/>
          </p:nvPr>
        </p:nvSpPr>
        <p:spPr>
          <a:prstGeom prst="rect">
            <a:avLst/>
          </a:prstGeom>
        </p:spPr>
        <p:txBody>
          <a:bodyPr/>
          <a:lstStyle/>
          <a:p>
            <a:r>
              <a:t>SUPERVISED LEARNING</a:t>
            </a:r>
          </a:p>
        </p:txBody>
      </p:sp>
      <p:sp>
        <p:nvSpPr>
          <p:cNvPr id="168" name="Shape 168"/>
          <p:cNvSpPr/>
          <p:nvPr/>
        </p:nvSpPr>
        <p:spPr>
          <a:xfrm>
            <a:off x="454024" y="1429572"/>
            <a:ext cx="8455027" cy="2945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We want to predict some value, let’s call it </a:t>
            </a:r>
            <a:r>
              <a:rPr b="1"/>
              <a:t>y</a:t>
            </a:r>
            <a:r>
              <a:t>, based on some observed data we have, let’s call that x.</a:t>
            </a:r>
          </a:p>
          <a:p>
            <a:pPr marR="65828" algn="l" defTabSz="914400">
              <a:lnSpc>
                <a:spcPts val="2400"/>
              </a:lnSpc>
              <a:spcBef>
                <a:spcPts val="700"/>
              </a:spcBef>
              <a:defRPr sz="2000" b="0"/>
            </a:pPr>
            <a:endParaRPr/>
          </a:p>
          <a:p>
            <a:pPr marR="65828" algn="l" defTabSz="914400">
              <a:lnSpc>
                <a:spcPts val="2400"/>
              </a:lnSpc>
              <a:spcBef>
                <a:spcPts val="700"/>
              </a:spcBef>
              <a:defRPr sz="2000" b="0"/>
            </a:pPr>
            <a:r>
              <a:t>We will use statistical learning to estimate a function that approximates y based on the input, x.</a:t>
            </a:r>
          </a:p>
          <a:p>
            <a:pPr marR="65828" algn="l" defTabSz="914400">
              <a:lnSpc>
                <a:spcPts val="2400"/>
              </a:lnSpc>
              <a:spcBef>
                <a:spcPts val="700"/>
              </a:spcBef>
              <a:defRPr sz="2000" b="0"/>
            </a:pPr>
            <a:endParaRPr/>
          </a:p>
          <a:p>
            <a:pPr marR="65828" algn="l" defTabSz="914400">
              <a:lnSpc>
                <a:spcPts val="2400"/>
              </a:lnSpc>
              <a:spcBef>
                <a:spcPts val="700"/>
              </a:spcBef>
              <a:defRPr sz="2000" b="0"/>
            </a:pPr>
            <a:r>
              <a:t>y is also called; label, dependent variable, target</a:t>
            </a:r>
          </a:p>
          <a:p>
            <a:pPr marR="65828" algn="l" defTabSz="914400">
              <a:lnSpc>
                <a:spcPts val="2400"/>
              </a:lnSpc>
              <a:spcBef>
                <a:spcPts val="700"/>
              </a:spcBef>
              <a:defRPr sz="2000" b="0"/>
            </a:pPr>
            <a:r>
              <a:t>x is also called; predictor, independent variable, features</a:t>
            </a:r>
          </a:p>
        </p:txBody>
      </p:sp>
    </p:spTree>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1" name="Shape 1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2" name="Shape 17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3" name="Shape 17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4" name="Shape 174"/>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175" name="Shape 175"/>
          <p:cNvSpPr>
            <a:spLocks noGrp="1"/>
          </p:cNvSpPr>
          <p:nvPr>
            <p:ph type="title"/>
          </p:nvPr>
        </p:nvSpPr>
        <p:spPr>
          <a:prstGeom prst="rect">
            <a:avLst/>
          </a:prstGeom>
        </p:spPr>
        <p:txBody>
          <a:bodyPr/>
          <a:lstStyle/>
          <a:p>
            <a:r>
              <a:t>SUPERVISED LEARNING - EXAMPLE</a:t>
            </a:r>
          </a:p>
        </p:txBody>
      </p:sp>
      <p:sp>
        <p:nvSpPr>
          <p:cNvPr id="176" name="Shape 176"/>
          <p:cNvSpPr/>
          <p:nvPr/>
        </p:nvSpPr>
        <p:spPr>
          <a:xfrm>
            <a:off x="454024" y="1429572"/>
            <a:ext cx="8455027" cy="27616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We want to predict the price of a house, let’s call it y, based on some observed data we have about the area, number of bedrooms, size of the house, and if it has a pool or not. </a:t>
            </a:r>
          </a:p>
          <a:p>
            <a:pPr marR="65828" algn="l" defTabSz="914400">
              <a:lnSpc>
                <a:spcPts val="2400"/>
              </a:lnSpc>
              <a:spcBef>
                <a:spcPts val="700"/>
              </a:spcBef>
              <a:defRPr sz="2000" b="0"/>
            </a:pPr>
            <a:r>
              <a:t>The area, number of bedrooms, size of the house, and if it has a pool or not would be our x variables (sometimes you might see this denoted as X)</a:t>
            </a:r>
          </a:p>
          <a:p>
            <a:pPr marR="65828" algn="l" defTabSz="914400">
              <a:lnSpc>
                <a:spcPts val="2400"/>
              </a:lnSpc>
              <a:spcBef>
                <a:spcPts val="700"/>
              </a:spcBef>
              <a:defRPr sz="2000" b="0"/>
            </a:pPr>
            <a:endParaRPr/>
          </a:p>
          <a:p>
            <a:pPr marR="65828" algn="l" defTabSz="914400">
              <a:lnSpc>
                <a:spcPts val="2400"/>
              </a:lnSpc>
              <a:spcBef>
                <a:spcPts val="700"/>
              </a:spcBef>
              <a:defRPr sz="2000" b="0"/>
            </a:pPr>
            <a:r>
              <a:t>What we want is y = f(X), a way to describe the house price based on observed data</a:t>
            </a:r>
          </a:p>
        </p:txBody>
      </p:sp>
    </p:spTree>
  </p:cSld>
  <p:clrMapOvr>
    <a:masterClrMapping/>
  </p:clrMapOvr>
  <p:transition xmlns:p14="http://schemas.microsoft.com/office/powerpoint/2010/mai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9" name="Shape 17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0" name="Shape 18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1" name="Shape 18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2" name="Shape 182"/>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183" name="Shape 183"/>
          <p:cNvSpPr>
            <a:spLocks noGrp="1"/>
          </p:cNvSpPr>
          <p:nvPr>
            <p:ph type="title"/>
          </p:nvPr>
        </p:nvSpPr>
        <p:spPr>
          <a:prstGeom prst="rect">
            <a:avLst/>
          </a:prstGeom>
        </p:spPr>
        <p:txBody>
          <a:bodyPr/>
          <a:lstStyle/>
          <a:p>
            <a:r>
              <a:t>SUPERVISED LEARNING - REGRESSION &amp; CLASSIFICATION</a:t>
            </a:r>
          </a:p>
        </p:txBody>
      </p:sp>
      <p:sp>
        <p:nvSpPr>
          <p:cNvPr id="184" name="Shape 184"/>
          <p:cNvSpPr/>
          <p:nvPr/>
        </p:nvSpPr>
        <p:spPr>
          <a:xfrm>
            <a:off x="454024" y="1429572"/>
            <a:ext cx="8455027" cy="16286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rPr dirty="0"/>
              <a:t>If the y variable is numeric then we have a regression problem - we are trying to predict a continuous number</a:t>
            </a:r>
          </a:p>
          <a:p>
            <a:pPr marR="65828" algn="l" defTabSz="914400">
              <a:lnSpc>
                <a:spcPts val="2400"/>
              </a:lnSpc>
              <a:spcBef>
                <a:spcPts val="700"/>
              </a:spcBef>
              <a:defRPr sz="2000" b="0"/>
            </a:pPr>
            <a:r>
              <a:rPr dirty="0"/>
              <a:t>If the y variable is a category (for example trying to predict a type of flower) the we have a classification problem - we are trying to classify what group that y belongs to.</a:t>
            </a:r>
          </a:p>
        </p:txBody>
      </p:sp>
      <p:graphicFrame>
        <p:nvGraphicFramePr>
          <p:cNvPr id="2" name="Table 1"/>
          <p:cNvGraphicFramePr>
            <a:graphicFrameLocks noGrp="1"/>
          </p:cNvGraphicFramePr>
          <p:nvPr>
            <p:extLst>
              <p:ext uri="{D42A27DB-BD31-4B8C-83A1-F6EECF244321}">
                <p14:modId xmlns:p14="http://schemas.microsoft.com/office/powerpoint/2010/main" val="2797343994"/>
              </p:ext>
            </p:extLst>
          </p:nvPr>
        </p:nvGraphicFramePr>
        <p:xfrm>
          <a:off x="469830" y="3267803"/>
          <a:ext cx="8439220" cy="1823720"/>
        </p:xfrm>
        <a:graphic>
          <a:graphicData uri="http://schemas.openxmlformats.org/drawingml/2006/table">
            <a:tbl>
              <a:tblPr firstRow="1" firstCol="1" bandRow="1">
                <a:tableStyleId>{E269D01E-BC32-4049-B463-5C60D7B0CCD2}</a:tableStyleId>
              </a:tblPr>
              <a:tblGrid>
                <a:gridCol w="2383910">
                  <a:extLst>
                    <a:ext uri="{9D8B030D-6E8A-4147-A177-3AD203B41FA5}">
                      <a16:colId xmlns:a16="http://schemas.microsoft.com/office/drawing/2014/main" xmlns="" val="1572238227"/>
                    </a:ext>
                  </a:extLst>
                </a:gridCol>
                <a:gridCol w="2383910">
                  <a:extLst>
                    <a:ext uri="{9D8B030D-6E8A-4147-A177-3AD203B41FA5}">
                      <a16:colId xmlns:a16="http://schemas.microsoft.com/office/drawing/2014/main" xmlns="" val="2529240668"/>
                    </a:ext>
                  </a:extLst>
                </a:gridCol>
                <a:gridCol w="3671400">
                  <a:extLst>
                    <a:ext uri="{9D8B030D-6E8A-4147-A177-3AD203B41FA5}">
                      <a16:colId xmlns:a16="http://schemas.microsoft.com/office/drawing/2014/main" xmlns="" val="4029128029"/>
                    </a:ext>
                  </a:extLst>
                </a:gridCol>
              </a:tblGrid>
              <a:tr h="741680">
                <a:tc>
                  <a:txBody>
                    <a:bodyPr/>
                    <a:lstStyle/>
                    <a:p>
                      <a:pPr algn="r"/>
                      <a:r>
                        <a:rPr lang="en-US" sz="1800" dirty="0"/>
                        <a:t>We want</a:t>
                      </a:r>
                      <a:endParaRPr lang="en-US" sz="1800" b="0" dirty="0"/>
                    </a:p>
                    <a:p>
                      <a:pPr algn="l"/>
                      <a:r>
                        <a:rPr lang="en-US" sz="1800" dirty="0"/>
                        <a:t>We have</a:t>
                      </a:r>
                      <a:endParaRPr lang="en-US" sz="1800" b="0" dirty="0"/>
                    </a:p>
                  </a:txBody>
                  <a:tcPr/>
                </a:tc>
                <a:tc>
                  <a:txBody>
                    <a:bodyPr/>
                    <a:lstStyle/>
                    <a:p>
                      <a:r>
                        <a:rPr lang="en-US" dirty="0"/>
                        <a:t>A number</a:t>
                      </a:r>
                    </a:p>
                  </a:txBody>
                  <a:tcPr/>
                </a:tc>
                <a:tc>
                  <a:txBody>
                    <a:bodyPr/>
                    <a:lstStyle/>
                    <a:p>
                      <a:r>
                        <a:rPr lang="en-US" dirty="0"/>
                        <a:t>A category</a:t>
                      </a:r>
                    </a:p>
                  </a:txBody>
                  <a:tcPr/>
                </a:tc>
                <a:extLst>
                  <a:ext uri="{0D108BD9-81ED-4DB2-BD59-A6C34878D82A}">
                    <a16:rowId xmlns:a16="http://schemas.microsoft.com/office/drawing/2014/main" xmlns="" val="2847088716"/>
                  </a:ext>
                </a:extLst>
              </a:tr>
              <a:tr h="370840">
                <a:tc>
                  <a:txBody>
                    <a:bodyPr/>
                    <a:lstStyle/>
                    <a:p>
                      <a:r>
                        <a:rPr lang="en-US" dirty="0"/>
                        <a:t>Numbers</a:t>
                      </a:r>
                    </a:p>
                  </a:txBody>
                  <a:tcPr/>
                </a:tc>
                <a:tc>
                  <a:txBody>
                    <a:bodyPr/>
                    <a:lstStyle/>
                    <a:p>
                      <a:r>
                        <a:rPr lang="en-US" sz="1800" dirty="0"/>
                        <a:t>Linear</a:t>
                      </a:r>
                      <a:r>
                        <a:rPr lang="en-US" sz="1800" baseline="0" dirty="0"/>
                        <a:t> regression</a:t>
                      </a:r>
                      <a:endParaRPr lang="en-US" sz="1800" b="0" dirty="0"/>
                    </a:p>
                  </a:txBody>
                  <a:tcPr/>
                </a:tc>
                <a:tc>
                  <a:txBody>
                    <a:bodyPr/>
                    <a:lstStyle/>
                    <a:p>
                      <a:pPr algn="l"/>
                      <a:r>
                        <a:rPr lang="en-US" sz="1800" dirty="0"/>
                        <a:t>Logistic regression; decision</a:t>
                      </a:r>
                      <a:r>
                        <a:rPr lang="en-US" sz="1800" baseline="0" dirty="0"/>
                        <a:t> tree; </a:t>
                      </a:r>
                      <a:r>
                        <a:rPr lang="en-US" sz="1800" baseline="0" dirty="0" err="1"/>
                        <a:t>svm</a:t>
                      </a:r>
                      <a:endParaRPr lang="en-US" sz="1800" b="0" dirty="0"/>
                    </a:p>
                  </a:txBody>
                  <a:tcPr/>
                </a:tc>
                <a:extLst>
                  <a:ext uri="{0D108BD9-81ED-4DB2-BD59-A6C34878D82A}">
                    <a16:rowId xmlns:a16="http://schemas.microsoft.com/office/drawing/2014/main" xmlns="" val="333482877"/>
                  </a:ext>
                </a:extLst>
              </a:tr>
              <a:tr h="370840">
                <a:tc>
                  <a:txBody>
                    <a:bodyPr/>
                    <a:lstStyle/>
                    <a:p>
                      <a:r>
                        <a:rPr lang="en-US" dirty="0"/>
                        <a:t>Categories</a:t>
                      </a:r>
                    </a:p>
                  </a:txBody>
                  <a:tcPr/>
                </a:tc>
                <a:tc>
                  <a:txBody>
                    <a:bodyPr/>
                    <a:lstStyle/>
                    <a:p>
                      <a:r>
                        <a:rPr lang="en-US" sz="1800" dirty="0"/>
                        <a:t>Mean differences</a:t>
                      </a:r>
                      <a:endParaRPr lang="en-US" sz="1800" b="0" dirty="0"/>
                    </a:p>
                  </a:txBody>
                  <a:tcPr/>
                </a:tc>
                <a:tc>
                  <a:txBody>
                    <a:bodyPr/>
                    <a:lstStyle/>
                    <a:p>
                      <a:r>
                        <a:rPr lang="en-US" sz="1800" dirty="0"/>
                        <a:t>Bayes</a:t>
                      </a:r>
                      <a:endParaRPr lang="en-US" sz="1800" b="0" dirty="0"/>
                    </a:p>
                  </a:txBody>
                  <a:tcPr/>
                </a:tc>
                <a:extLst>
                  <a:ext uri="{0D108BD9-81ED-4DB2-BD59-A6C34878D82A}">
                    <a16:rowId xmlns:a16="http://schemas.microsoft.com/office/drawing/2014/main" xmlns="" val="4192348456"/>
                  </a:ext>
                </a:extLst>
              </a:tr>
            </a:tbl>
          </a:graphicData>
        </a:graphic>
      </p:graphicFrame>
    </p:spTree>
  </p:cSld>
  <p:clrMapOvr>
    <a:masterClrMapping/>
  </p:clrMapOvr>
  <p:transition xmlns:p14="http://schemas.microsoft.com/office/powerpoint/2010/mai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95" name="Shape 19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96" name="Shape 196"/>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WHAT IS LINEAR REGRESSION?</a:t>
            </a:r>
          </a:p>
        </p:txBody>
      </p:sp>
      <p:sp>
        <p:nvSpPr>
          <p:cNvPr id="197" name="Shape 197"/>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5635</TotalTime>
  <Words>1364</Words>
  <Application>Microsoft Macintosh PowerPoint</Application>
  <PresentationFormat>Custom</PresentationFormat>
  <Paragraphs>232</Paragraphs>
  <Slides>39</Slides>
  <Notes>0</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White</vt:lpstr>
      <vt:lpstr>DATA SCIENCE 10 WEEK PART TIME COURSE  Week 3 - Regression</vt:lpstr>
      <vt:lpstr>AGENDA</vt:lpstr>
      <vt:lpstr>WHAT ARE THE GOALS OF STATISTICAL LEARNING?</vt:lpstr>
      <vt:lpstr>PowerPoint Presentation</vt:lpstr>
      <vt:lpstr>UNSUPERVISED LEARNING</vt:lpstr>
      <vt:lpstr>SUPERVISED LEARNING</vt:lpstr>
      <vt:lpstr>SUPERVISED LEARNING - EXAMPLE</vt:lpstr>
      <vt:lpstr>SUPERVISED LEARNING - REGRESSION &amp; CLASSIFICATION</vt:lpstr>
      <vt:lpstr>WHAT IS LINEAR REGRESSION?</vt:lpstr>
      <vt:lpstr>LINEAR REGRESSION</vt:lpstr>
      <vt:lpstr>LINEAR REGRESSION</vt:lpstr>
      <vt:lpstr>FLAKEY UNRELIABLE REGRESSION</vt:lpstr>
      <vt:lpstr>ORDINARY LEAST SQUARES</vt:lpstr>
      <vt:lpstr>ORDINARY LEAST SQUARES</vt:lpstr>
      <vt:lpstr>ORDINARY LEAST SQUARES</vt:lpstr>
      <vt:lpstr>LINEAR REGRESSION – WHY IT’S FLAKEY</vt:lpstr>
      <vt:lpstr>LINEAR REGRESSION - REQUIREMENTS</vt:lpstr>
      <vt:lpstr>ROBUST LINEAR REGRESSION</vt:lpstr>
      <vt:lpstr>THEIL-SEN</vt:lpstr>
      <vt:lpstr>RANSAC</vt:lpstr>
      <vt:lpstr>INTERACTIVE IMMERSIVE EXPERIENCE</vt:lpstr>
      <vt:lpstr>Let’s wander out to the break room</vt:lpstr>
      <vt:lpstr>Advice</vt:lpstr>
      <vt:lpstr>SCIKIT-LEARN</vt:lpstr>
      <vt:lpstr>Why Scikit-Learn?</vt:lpstr>
      <vt:lpstr>Scikit-learn versus Spark MLLIB</vt:lpstr>
      <vt:lpstr>Installing Scikit-Learn</vt:lpstr>
      <vt:lpstr>Linear Regressors</vt:lpstr>
      <vt:lpstr>DataFrame mangling reminder</vt:lpstr>
      <vt:lpstr>Putting it all together – 1 dimensional linear model</vt:lpstr>
      <vt:lpstr>DATA DEMONSTRATION – ANSCOMBE’S QUARTET</vt:lpstr>
      <vt:lpstr>LINEAR LAB</vt:lpstr>
      <vt:lpstr>WHAT DO WE DO IF THE DATA ISN’T LINEAR?</vt:lpstr>
      <vt:lpstr>HOCKEY STICK DATA – TWO OR MORE LINEAR SEGMENTS</vt:lpstr>
      <vt:lpstr>SATURATION: THE EFFECT GETS WEAKER</vt:lpstr>
      <vt:lpstr>FACEBOOK (NETWORK) EFFECT</vt:lpstr>
      <vt:lpstr>NON-LINEARITY LAB</vt:lpstr>
      <vt:lpstr>PowerPoint Presentation</vt:lpstr>
      <vt:lpstr>DISCUSSION TIME  Homework/Course Project How’s it going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10 WEEK PART TIME COURSE  Week 2 - Regression</dc:title>
  <cp:lastModifiedBy>Greg Baker</cp:lastModifiedBy>
  <cp:revision>23</cp:revision>
  <dcterms:modified xsi:type="dcterms:W3CDTF">2016-06-20T03:42:40Z</dcterms:modified>
</cp:coreProperties>
</file>